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82" r:id="rId3"/>
    <p:sldId id="283" r:id="rId4"/>
    <p:sldId id="257" r:id="rId5"/>
    <p:sldId id="258" r:id="rId6"/>
    <p:sldId id="259" r:id="rId7"/>
    <p:sldId id="260" r:id="rId8"/>
    <p:sldId id="261" r:id="rId9"/>
    <p:sldId id="262" r:id="rId10"/>
    <p:sldId id="264" r:id="rId11"/>
    <p:sldId id="263" r:id="rId12"/>
    <p:sldId id="265" r:id="rId13"/>
    <p:sldId id="266" r:id="rId14"/>
    <p:sldId id="267" r:id="rId15"/>
    <p:sldId id="268" r:id="rId16"/>
    <p:sldId id="270" r:id="rId17"/>
    <p:sldId id="271" r:id="rId18"/>
    <p:sldId id="273" r:id="rId19"/>
    <p:sldId id="274" r:id="rId20"/>
    <p:sldId id="275" r:id="rId21"/>
    <p:sldId id="276" r:id="rId22"/>
    <p:sldId id="289" r:id="rId23"/>
    <p:sldId id="277" r:id="rId24"/>
    <p:sldId id="280" r:id="rId25"/>
    <p:sldId id="284" r:id="rId26"/>
    <p:sldId id="288" r:id="rId27"/>
    <p:sldId id="28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824"/>
    <p:restoredTop sz="94363"/>
  </p:normalViewPr>
  <p:slideViewPr>
    <p:cSldViewPr snapToGrid="0" snapToObjects="1">
      <p:cViewPr varScale="1">
        <p:scale>
          <a:sx n="93" d="100"/>
          <a:sy n="93" d="100"/>
        </p:scale>
        <p:origin x="208" y="3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jp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78AD19-46AB-1745-BE47-B51C29D9FDE5}" type="datetimeFigureOut">
              <a:rPr lang="en-US" smtClean="0"/>
              <a:t>1/22/20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039912-AD5A-3446-9D0A-2EEACF1534CA}" type="slidenum">
              <a:rPr lang="en-US" smtClean="0"/>
              <a:t>‹#›</a:t>
            </a:fld>
            <a:endParaRPr lang="en-US"/>
          </a:p>
        </p:txBody>
      </p:sp>
    </p:spTree>
    <p:extLst>
      <p:ext uri="{BB962C8B-B14F-4D97-AF65-F5344CB8AC3E}">
        <p14:creationId xmlns:p14="http://schemas.microsoft.com/office/powerpoint/2010/main" val="462023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chapter presents the main concepts and terminology that students are required to understand Geographical Information Systems (GIS).  The main data types are presented along with a discussion of relevant issues such as accuracy and precision.  A brief overview of the development of GIS is given along with a </a:t>
            </a:r>
            <a:r>
              <a:rPr lang="en-US" dirty="0" err="1"/>
              <a:t>flavour</a:t>
            </a:r>
            <a:r>
              <a:rPr lang="en-US" dirty="0"/>
              <a:t> of the main software available.  Using QGIS, we demonstrate how to prepare and manipulate some example GIS data. Where appropriate, we highlight the main issues that need to be considered when using a GIS and agent-based modelling.</a:t>
            </a:r>
          </a:p>
        </p:txBody>
      </p:sp>
      <p:sp>
        <p:nvSpPr>
          <p:cNvPr id="4" name="Slide Number Placeholder 3"/>
          <p:cNvSpPr>
            <a:spLocks noGrp="1"/>
          </p:cNvSpPr>
          <p:nvPr>
            <p:ph type="sldNum" sz="quarter" idx="10"/>
          </p:nvPr>
        </p:nvSpPr>
        <p:spPr/>
        <p:txBody>
          <a:bodyPr/>
          <a:lstStyle/>
          <a:p>
            <a:fld id="{84039912-AD5A-3446-9D0A-2EEACF1534CA}" type="slidenum">
              <a:rPr lang="en-US" smtClean="0"/>
              <a:t>1</a:t>
            </a:fld>
            <a:endParaRPr lang="en-US"/>
          </a:p>
        </p:txBody>
      </p:sp>
    </p:spTree>
    <p:extLst>
      <p:ext uri="{BB962C8B-B14F-4D97-AF65-F5344CB8AC3E}">
        <p14:creationId xmlns:p14="http://schemas.microsoft.com/office/powerpoint/2010/main" val="636817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039912-AD5A-3446-9D0A-2EEACF1534CA}" type="slidenum">
              <a:rPr lang="en-US" smtClean="0"/>
              <a:t>2</a:t>
            </a:fld>
            <a:endParaRPr lang="en-US"/>
          </a:p>
        </p:txBody>
      </p:sp>
    </p:spTree>
    <p:extLst>
      <p:ext uri="{BB962C8B-B14F-4D97-AF65-F5344CB8AC3E}">
        <p14:creationId xmlns:p14="http://schemas.microsoft.com/office/powerpoint/2010/main" val="1311593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example called </a:t>
            </a:r>
            <a:r>
              <a:rPr lang="en-US" dirty="0" err="1"/>
              <a:t>ImportRasterSample</a:t>
            </a:r>
            <a:endParaRPr lang="en-US" dirty="0"/>
          </a:p>
        </p:txBody>
      </p:sp>
      <p:sp>
        <p:nvSpPr>
          <p:cNvPr id="4" name="Slide Number Placeholder 3"/>
          <p:cNvSpPr>
            <a:spLocks noGrp="1"/>
          </p:cNvSpPr>
          <p:nvPr>
            <p:ph type="sldNum" sz="quarter" idx="10"/>
          </p:nvPr>
        </p:nvSpPr>
        <p:spPr/>
        <p:txBody>
          <a:bodyPr/>
          <a:lstStyle/>
          <a:p>
            <a:fld id="{84039912-AD5A-3446-9D0A-2EEACF1534CA}" type="slidenum">
              <a:rPr lang="en-US" smtClean="0"/>
              <a:t>8</a:t>
            </a:fld>
            <a:endParaRPr lang="en-US"/>
          </a:p>
        </p:txBody>
      </p:sp>
    </p:spTree>
    <p:extLst>
      <p:ext uri="{BB962C8B-B14F-4D97-AF65-F5344CB8AC3E}">
        <p14:creationId xmlns:p14="http://schemas.microsoft.com/office/powerpoint/2010/main" val="36784564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use such an approach in Section 6.6). </a:t>
            </a:r>
            <a:endParaRPr lang="en-US" dirty="0"/>
          </a:p>
          <a:p>
            <a:endParaRPr lang="en-US" dirty="0"/>
          </a:p>
        </p:txBody>
      </p:sp>
      <p:sp>
        <p:nvSpPr>
          <p:cNvPr id="4" name="Slide Number Placeholder 3"/>
          <p:cNvSpPr>
            <a:spLocks noGrp="1"/>
          </p:cNvSpPr>
          <p:nvPr>
            <p:ph type="sldNum" sz="quarter" idx="10"/>
          </p:nvPr>
        </p:nvSpPr>
        <p:spPr/>
        <p:txBody>
          <a:bodyPr/>
          <a:lstStyle/>
          <a:p>
            <a:fld id="{84039912-AD5A-3446-9D0A-2EEACF1534CA}" type="slidenum">
              <a:rPr lang="en-US" smtClean="0"/>
              <a:t>13</a:t>
            </a:fld>
            <a:endParaRPr lang="en-US"/>
          </a:p>
        </p:txBody>
      </p:sp>
    </p:spTree>
    <p:extLst>
      <p:ext uri="{BB962C8B-B14F-4D97-AF65-F5344CB8AC3E}">
        <p14:creationId xmlns:p14="http://schemas.microsoft.com/office/powerpoint/2010/main" val="56669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Geographical Information Systems (GIS) are the mainstay of many researchers tool box.  The ability to easily manipulate, </a:t>
            </a:r>
            <a:r>
              <a:rPr lang="en-US" dirty="0" err="1"/>
              <a:t>analyse</a:t>
            </a:r>
            <a:r>
              <a:rPr lang="en-US" dirty="0"/>
              <a:t> and </a:t>
            </a:r>
            <a:r>
              <a:rPr lang="en-US" dirty="0" err="1"/>
              <a:t>visualise</a:t>
            </a:r>
            <a:r>
              <a:rPr lang="en-US" dirty="0"/>
              <a:t> data makes it a powerful tool.  However, researchers need to be aware of the underlying principles behind GIS, such as the data structures that are used and the limitations of GIS, in particular, its limited ability to handle and simulate dynamic processes.   This Chapter has laid out the fundamental concepts that researchers need to be aware of, and presented an overview of the most common proprietary packages.  A simple tutorial demonstrated how to bring data into a GIS and perform a simple spatial query.  </a:t>
            </a:r>
            <a:r>
              <a:rPr lang="en-US"/>
              <a:t>The next chapter will build upon this foundation and introduce the concept of coupling GIS with ABM.</a:t>
            </a:r>
          </a:p>
        </p:txBody>
      </p:sp>
      <p:sp>
        <p:nvSpPr>
          <p:cNvPr id="4" name="Slide Number Placeholder 3"/>
          <p:cNvSpPr>
            <a:spLocks noGrp="1"/>
          </p:cNvSpPr>
          <p:nvPr>
            <p:ph type="sldNum" sz="quarter" idx="10"/>
          </p:nvPr>
        </p:nvSpPr>
        <p:spPr/>
        <p:txBody>
          <a:bodyPr/>
          <a:lstStyle/>
          <a:p>
            <a:fld id="{84039912-AD5A-3446-9D0A-2EEACF1534CA}" type="slidenum">
              <a:rPr lang="en-US" smtClean="0"/>
              <a:t>24</a:t>
            </a:fld>
            <a:endParaRPr lang="en-US"/>
          </a:p>
        </p:txBody>
      </p:sp>
    </p:spTree>
    <p:extLst>
      <p:ext uri="{BB962C8B-B14F-4D97-AF65-F5344CB8AC3E}">
        <p14:creationId xmlns:p14="http://schemas.microsoft.com/office/powerpoint/2010/main" val="1147752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F7A16-E78A-BE4A-AC43-8512E7D932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1F38C8-365B-CA4F-B19D-567E737B1A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28210-3A32-5F42-B6C1-4EC7285777A7}"/>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906277F9-D1A2-9843-B607-FCC14A031A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280A87-2C80-A64B-87FB-EF30B3D84BEC}"/>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82555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44AF-4076-ED4B-B391-C5A3489C04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2274F-54BF-764B-B515-33F41ADD7A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3412C-0D19-274E-9402-8A7B85561B08}"/>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AC034415-ED19-A445-BD68-A64A25C07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E3F4D4-B881-F34A-81D6-2E0313F65EE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94080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D434B5-95B9-8F45-9704-269CFCDE3C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99913-B6B0-7C48-9E46-20EC11E0D7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CE55D2-ADC8-E348-B484-18FD79F5F120}"/>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9547F7AC-E50A-D649-85D6-DB77ADB233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89C60-9BE1-C544-82FC-951DBED57A52}"/>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299426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72FB-6E84-2F49-8A51-0972418C72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F1C8D-6F5A-7D47-9201-3E7B6F54519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4AB3CC-E7E0-6340-B3A4-F00DB09C83B6}"/>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7D837D03-AC59-D14F-9507-84D8469084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39326-81CE-0942-A45E-A9A8005451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0659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88158-F8C2-434F-AD68-D86B3031D9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CBB0E7-5DE5-0D42-9359-2B7E8DAA3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10A837-B060-AA46-AA08-6F233B11970D}"/>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5CFEE10B-C123-1B45-B864-6B8D5BE99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CCC4B6-2F8B-CA45-99D7-D48C1C9972F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75922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8530F-2ABB-F741-86CD-02B983C499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7B270D-31DF-824D-AAC7-1A8C490EB9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A55378-871B-074A-9340-5A273CC1471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61FB1B-E7C3-3547-A1B6-22B90A24B538}"/>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7F3ECCE9-7B6F-4948-8417-3E618E8577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8C9493-26BA-D644-84CB-6514BD1933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0077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BFA1D-0768-FC4F-B75B-EDE0297EB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5D8327-4932-5241-83AC-C7F2238257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9529289-DA97-FA4F-883B-1C08A606C7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D275AA-C108-7C4D-9250-CEC009533B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4C4C786-F911-8F45-B48E-D4C85A8F3C2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578C52-1C7D-8B4B-BA4A-CE1D6F06640F}"/>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8" name="Footer Placeholder 7">
            <a:extLst>
              <a:ext uri="{FF2B5EF4-FFF2-40B4-BE49-F238E27FC236}">
                <a16:creationId xmlns:a16="http://schemas.microsoft.com/office/drawing/2014/main" id="{7E6D7468-D98E-E146-8C11-566E68149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3284EF-707E-DC42-ACCE-D4654F57CD2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79364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0226-982E-E240-BF1F-97AC71D0A3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C30596-EF95-C943-9C4C-04001C8BADF1}"/>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4" name="Footer Placeholder 3">
            <a:extLst>
              <a:ext uri="{FF2B5EF4-FFF2-40B4-BE49-F238E27FC236}">
                <a16:creationId xmlns:a16="http://schemas.microsoft.com/office/drawing/2014/main" id="{332BA8BC-065B-2742-86D8-3DAEEF7DC5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CD01E8-BA1E-A747-8D70-0629550712AB}"/>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173034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C8AFC9-2394-FA4D-997A-E88CEA272745}"/>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3" name="Footer Placeholder 2">
            <a:extLst>
              <a:ext uri="{FF2B5EF4-FFF2-40B4-BE49-F238E27FC236}">
                <a16:creationId xmlns:a16="http://schemas.microsoft.com/office/drawing/2014/main" id="{65E573A5-1335-AE42-BF09-1FCBDAAF3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A33E51-7F7D-CE46-8B95-7568215B7AE1}"/>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478999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548E5-E07D-1743-B852-D6ECD31088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EEBEEA-F298-024B-95FB-9C751B77EB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06EB14-9D0B-2648-B3DB-11824B88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2976687-76B2-4140-83AC-8536F4E951D6}"/>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48A96F32-9D50-C041-B009-75800376A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2142CE-848C-BD4E-8A40-32AB7BD028CF}"/>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34921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299C7-4255-864E-8B0F-406D4E839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5CA03A-A409-8347-90BF-5F664DFFD5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B50B80-F53D-A846-921D-8A929C4D19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6D389-B843-E349-8890-DA1714FA9731}"/>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3F7AB3BD-8BDF-0E40-A12B-116E42619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31EEB-3496-6746-BF21-5BF059F85A04}"/>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805990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B2A93-86B7-724F-A8E8-70A991C762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3B9F64-2C6A-CE48-AB9D-FB7CE414B3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EB4216-D3B6-004E-8D9D-3347281461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6B9742FF-E815-B64D-B6D5-E2973185BE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04E5B1-99C5-FF4A-8E8B-D292DC7708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AD58D8-E8DF-BD44-A759-57D7987C3BA5}" type="slidenum">
              <a:rPr lang="en-US" smtClean="0"/>
              <a:t>‹#›</a:t>
            </a:fld>
            <a:endParaRPr lang="en-US"/>
          </a:p>
        </p:txBody>
      </p:sp>
    </p:spTree>
    <p:extLst>
      <p:ext uri="{BB962C8B-B14F-4D97-AF65-F5344CB8AC3E}">
        <p14:creationId xmlns:p14="http://schemas.microsoft.com/office/powerpoint/2010/main" val="25406928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qgis.org/en/docs/index.html" TargetMode="External"/><Relationship Id="rId2" Type="http://schemas.openxmlformats.org/officeDocument/2006/relationships/hyperlink" Target="http://www.spatialanalysisonline.com/" TargetMode="External"/><Relationship Id="rId1" Type="http://schemas.openxmlformats.org/officeDocument/2006/relationships/slideLayout" Target="../slideLayouts/slideLayout2.xml"/><Relationship Id="rId4" Type="http://schemas.openxmlformats.org/officeDocument/2006/relationships/hyperlink" Target="https://www.qgistutorials.com/en/"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github.com/abmgis/abmgis/tree/master/Chapter05-GI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github.com/abmgis/abmgis/tree/master/Chapter05-GIS/Models/RasterExample"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E5EFFD3-0998-714E-AC58-968358647721}"/>
              </a:ext>
            </a:extLst>
          </p:cNvPr>
          <p:cNvPicPr>
            <a:picLocks noChangeAspect="1"/>
          </p:cNvPicPr>
          <p:nvPr/>
        </p:nvPicPr>
        <p:blipFill rotWithShape="1">
          <a:blip r:embed="rId3"/>
          <a:srcRect r="3747"/>
          <a:stretch/>
        </p:blipFill>
        <p:spPr>
          <a:xfrm>
            <a:off x="20" y="10"/>
            <a:ext cx="4637226" cy="6857990"/>
          </a:xfrm>
          <a:prstGeom prst="rect">
            <a:avLst/>
          </a:prstGeom>
        </p:spPr>
      </p:pic>
      <p:sp>
        <p:nvSpPr>
          <p:cNvPr id="9" name="Rectangle 8">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54A01-461C-1045-AC9B-35DD625CB021}"/>
              </a:ext>
            </a:extLst>
          </p:cNvPr>
          <p:cNvSpPr>
            <a:spLocks noGrp="1"/>
          </p:cNvSpPr>
          <p:nvPr>
            <p:ph type="ctrTitle"/>
          </p:nvPr>
        </p:nvSpPr>
        <p:spPr>
          <a:xfrm>
            <a:off x="5277328" y="640082"/>
            <a:ext cx="6274591" cy="3351602"/>
          </a:xfrm>
        </p:spPr>
        <p:txBody>
          <a:bodyPr>
            <a:normAutofit/>
          </a:bodyPr>
          <a:lstStyle/>
          <a:p>
            <a:pPr algn="l"/>
            <a:r>
              <a:rPr lang="en-US">
                <a:solidFill>
                  <a:schemeClr val="bg1"/>
                </a:solidFill>
              </a:rPr>
              <a:t>Chapter 5</a:t>
            </a:r>
          </a:p>
        </p:txBody>
      </p:sp>
      <p:sp>
        <p:nvSpPr>
          <p:cNvPr id="3" name="Subtitle 2">
            <a:extLst>
              <a:ext uri="{FF2B5EF4-FFF2-40B4-BE49-F238E27FC236}">
                <a16:creationId xmlns:a16="http://schemas.microsoft.com/office/drawing/2014/main" id="{1F6A411C-5F1C-D542-A211-0F0D7F10FA53}"/>
              </a:ext>
            </a:extLst>
          </p:cNvPr>
          <p:cNvSpPr>
            <a:spLocks noGrp="1"/>
          </p:cNvSpPr>
          <p:nvPr>
            <p:ph type="subTitle" idx="1"/>
          </p:nvPr>
        </p:nvSpPr>
        <p:spPr>
          <a:xfrm>
            <a:off x="5277327" y="4156276"/>
            <a:ext cx="6274592" cy="2061645"/>
          </a:xfrm>
        </p:spPr>
        <p:txBody>
          <a:bodyPr>
            <a:normAutofit/>
          </a:bodyPr>
          <a:lstStyle/>
          <a:p>
            <a:pPr algn="l"/>
            <a:r>
              <a:rPr lang="en-US" dirty="0">
                <a:solidFill>
                  <a:schemeClr val="bg1"/>
                </a:solidFill>
              </a:rPr>
              <a:t>Fundamentals of Geographical Information Systems</a:t>
            </a:r>
          </a:p>
        </p:txBody>
      </p:sp>
    </p:spTree>
    <p:extLst>
      <p:ext uri="{BB962C8B-B14F-4D97-AF65-F5344CB8AC3E}">
        <p14:creationId xmlns:p14="http://schemas.microsoft.com/office/powerpoint/2010/main" val="27190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35A72-2FFD-E644-BE11-946EC04DAEFF}"/>
              </a:ext>
            </a:extLst>
          </p:cNvPr>
          <p:cNvSpPr>
            <a:spLocks noGrp="1"/>
          </p:cNvSpPr>
          <p:nvPr>
            <p:ph type="title"/>
          </p:nvPr>
        </p:nvSpPr>
        <p:spPr/>
        <p:txBody>
          <a:bodyPr/>
          <a:lstStyle/>
          <a:p>
            <a:endParaRPr lang="en-US"/>
          </a:p>
        </p:txBody>
      </p:sp>
      <p:pic>
        <p:nvPicPr>
          <p:cNvPr id="6" name="Content Placeholder 5">
            <a:extLst>
              <a:ext uri="{FF2B5EF4-FFF2-40B4-BE49-F238E27FC236}">
                <a16:creationId xmlns:a16="http://schemas.microsoft.com/office/drawing/2014/main" id="{C861ADAB-A8E8-DA4F-BD85-10B4333FAF5D}"/>
              </a:ext>
            </a:extLst>
          </p:cNvPr>
          <p:cNvPicPr>
            <a:picLocks noGrp="1" noChangeAspect="1"/>
          </p:cNvPicPr>
          <p:nvPr>
            <p:ph idx="1"/>
          </p:nvPr>
        </p:nvPicPr>
        <p:blipFill>
          <a:blip r:embed="rId2"/>
          <a:stretch>
            <a:fillRect/>
          </a:stretch>
        </p:blipFill>
        <p:spPr>
          <a:xfrm>
            <a:off x="1555750" y="2794794"/>
            <a:ext cx="9080500" cy="2413000"/>
          </a:xfrm>
        </p:spPr>
      </p:pic>
    </p:spTree>
    <p:extLst>
      <p:ext uri="{BB962C8B-B14F-4D97-AF65-F5344CB8AC3E}">
        <p14:creationId xmlns:p14="http://schemas.microsoft.com/office/powerpoint/2010/main" val="678057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7AF6-1669-974C-9F78-CD654F1B02EC}"/>
              </a:ext>
            </a:extLst>
          </p:cNvPr>
          <p:cNvSpPr>
            <a:spLocks noGrp="1"/>
          </p:cNvSpPr>
          <p:nvPr>
            <p:ph type="title"/>
          </p:nvPr>
        </p:nvSpPr>
        <p:spPr/>
        <p:txBody>
          <a:bodyPr/>
          <a:lstStyle/>
          <a:p>
            <a:r>
              <a:rPr lang="en-US" dirty="0"/>
              <a:t>Time in GIS</a:t>
            </a:r>
          </a:p>
        </p:txBody>
      </p:sp>
      <p:sp>
        <p:nvSpPr>
          <p:cNvPr id="3" name="Content Placeholder 2">
            <a:extLst>
              <a:ext uri="{FF2B5EF4-FFF2-40B4-BE49-F238E27FC236}">
                <a16:creationId xmlns:a16="http://schemas.microsoft.com/office/drawing/2014/main" id="{408B337D-E70F-5D49-893C-3E1EF3FC772B}"/>
              </a:ext>
            </a:extLst>
          </p:cNvPr>
          <p:cNvSpPr>
            <a:spLocks noGrp="1"/>
          </p:cNvSpPr>
          <p:nvPr>
            <p:ph idx="1"/>
          </p:nvPr>
        </p:nvSpPr>
        <p:spPr/>
        <p:txBody>
          <a:bodyPr/>
          <a:lstStyle/>
          <a:p>
            <a:r>
              <a:rPr lang="en-US" dirty="0"/>
              <a:t>GIS is not only about representing the world in a digital form but also quantifying and analyzing change over time. </a:t>
            </a:r>
          </a:p>
          <a:p>
            <a:r>
              <a:rPr lang="en-US" dirty="0"/>
              <a:t>Objects (such as people) and features (e.g. land cover, rural or urban) have one or more properties in time and space, and these are subject to change.</a:t>
            </a:r>
          </a:p>
          <a:p>
            <a:r>
              <a:rPr lang="en-US" dirty="0"/>
              <a:t>There are three approaches to capturing space-time information within a GIS: </a:t>
            </a:r>
            <a:r>
              <a:rPr lang="en-US" i="1" dirty="0"/>
              <a:t>location-based</a:t>
            </a:r>
            <a:r>
              <a:rPr lang="en-US" dirty="0"/>
              <a:t>, </a:t>
            </a:r>
            <a:r>
              <a:rPr lang="en-US" i="1" dirty="0"/>
              <a:t>time-based</a:t>
            </a:r>
            <a:r>
              <a:rPr lang="en-US" dirty="0"/>
              <a:t> and </a:t>
            </a:r>
            <a:r>
              <a:rPr lang="en-US" i="1" dirty="0"/>
              <a:t>entity-based</a:t>
            </a:r>
            <a:r>
              <a:rPr lang="en-US" dirty="0"/>
              <a:t>.</a:t>
            </a:r>
          </a:p>
          <a:p>
            <a:pPr lvl="1"/>
            <a:r>
              <a:rPr lang="en-US" dirty="0"/>
              <a:t>However, the only method of viewing a data model within an existing GIS, as a space-time representation, is as a temporal series of spatially registered ‘snapshots’</a:t>
            </a:r>
          </a:p>
        </p:txBody>
      </p:sp>
    </p:spTree>
    <p:extLst>
      <p:ext uri="{BB962C8B-B14F-4D97-AF65-F5344CB8AC3E}">
        <p14:creationId xmlns:p14="http://schemas.microsoft.com/office/powerpoint/2010/main" val="4025585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B3B67-F5BF-D743-AA84-FB5AF7A0A77B}"/>
              </a:ext>
            </a:extLst>
          </p:cNvPr>
          <p:cNvSpPr>
            <a:spLocks noGrp="1"/>
          </p:cNvSpPr>
          <p:nvPr>
            <p:ph type="title"/>
          </p:nvPr>
        </p:nvSpPr>
        <p:spPr/>
        <p:txBody>
          <a:bodyPr/>
          <a:lstStyle/>
          <a:p>
            <a:r>
              <a:rPr lang="en-US" dirty="0"/>
              <a:t>GIS Software</a:t>
            </a:r>
          </a:p>
        </p:txBody>
      </p:sp>
      <p:pic>
        <p:nvPicPr>
          <p:cNvPr id="5" name="Content Placeholder 4">
            <a:extLst>
              <a:ext uri="{FF2B5EF4-FFF2-40B4-BE49-F238E27FC236}">
                <a16:creationId xmlns:a16="http://schemas.microsoft.com/office/drawing/2014/main" id="{3128C5AC-2D0A-874A-8DD0-643519C7AF3B}"/>
              </a:ext>
            </a:extLst>
          </p:cNvPr>
          <p:cNvPicPr>
            <a:picLocks noGrp="1" noChangeAspect="1"/>
          </p:cNvPicPr>
          <p:nvPr>
            <p:ph idx="1"/>
          </p:nvPr>
        </p:nvPicPr>
        <p:blipFill>
          <a:blip r:embed="rId2"/>
          <a:stretch>
            <a:fillRect/>
          </a:stretch>
        </p:blipFill>
        <p:spPr>
          <a:xfrm>
            <a:off x="838200" y="2559187"/>
            <a:ext cx="10515600" cy="2884214"/>
          </a:xfrm>
        </p:spPr>
      </p:pic>
    </p:spTree>
    <p:extLst>
      <p:ext uri="{BB962C8B-B14F-4D97-AF65-F5344CB8AC3E}">
        <p14:creationId xmlns:p14="http://schemas.microsoft.com/office/powerpoint/2010/main" val="3230266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68CF0-03D1-2D48-A405-E0E020CF47E9}"/>
              </a:ext>
            </a:extLst>
          </p:cNvPr>
          <p:cNvSpPr>
            <a:spLocks noGrp="1"/>
          </p:cNvSpPr>
          <p:nvPr>
            <p:ph type="title"/>
          </p:nvPr>
        </p:nvSpPr>
        <p:spPr/>
        <p:txBody>
          <a:bodyPr/>
          <a:lstStyle/>
          <a:p>
            <a:r>
              <a:rPr lang="en-US" dirty="0"/>
              <a:t>Using </a:t>
            </a:r>
            <a:r>
              <a:rPr lang="en-US" dirty="0" err="1"/>
              <a:t>GeoDa</a:t>
            </a:r>
            <a:r>
              <a:rPr lang="en-US" dirty="0"/>
              <a:t> to create a .GAL file  </a:t>
            </a:r>
          </a:p>
        </p:txBody>
      </p:sp>
      <p:pic>
        <p:nvPicPr>
          <p:cNvPr id="5" name="Content Placeholder 4">
            <a:extLst>
              <a:ext uri="{FF2B5EF4-FFF2-40B4-BE49-F238E27FC236}">
                <a16:creationId xmlns:a16="http://schemas.microsoft.com/office/drawing/2014/main" id="{C723E685-4B62-4540-8BFD-5BBD82921B5D}"/>
              </a:ext>
            </a:extLst>
          </p:cNvPr>
          <p:cNvPicPr>
            <a:picLocks noGrp="1" noChangeAspect="1"/>
          </p:cNvPicPr>
          <p:nvPr>
            <p:ph idx="1"/>
          </p:nvPr>
        </p:nvPicPr>
        <p:blipFill rotWithShape="1">
          <a:blip r:embed="rId3"/>
          <a:srcRect b="17038"/>
          <a:stretch/>
        </p:blipFill>
        <p:spPr>
          <a:xfrm>
            <a:off x="1611744" y="2181225"/>
            <a:ext cx="8325045" cy="3609975"/>
          </a:xfrm>
        </p:spPr>
      </p:pic>
      <p:sp>
        <p:nvSpPr>
          <p:cNvPr id="6" name="TextBox 5">
            <a:extLst>
              <a:ext uri="{FF2B5EF4-FFF2-40B4-BE49-F238E27FC236}">
                <a16:creationId xmlns:a16="http://schemas.microsoft.com/office/drawing/2014/main" id="{EFA89A13-D232-FC4A-820E-FE51A44F060F}"/>
              </a:ext>
            </a:extLst>
          </p:cNvPr>
          <p:cNvSpPr txBox="1"/>
          <p:nvPr/>
        </p:nvSpPr>
        <p:spPr>
          <a:xfrm>
            <a:off x="603817" y="5958571"/>
            <a:ext cx="10199649" cy="646331"/>
          </a:xfrm>
          <a:prstGeom prst="rect">
            <a:avLst/>
          </a:prstGeom>
          <a:noFill/>
        </p:spPr>
        <p:txBody>
          <a:bodyPr wrap="square" rtlCol="0">
            <a:spAutoFit/>
          </a:bodyPr>
          <a:lstStyle/>
          <a:p>
            <a:r>
              <a:rPr lang="en-US" dirty="0"/>
              <a:t>Figure 5.4: Using </a:t>
            </a:r>
            <a:r>
              <a:rPr lang="en-US" dirty="0" err="1"/>
              <a:t>GeoDa</a:t>
            </a:r>
            <a:r>
              <a:rPr lang="en-US" dirty="0"/>
              <a:t> to create a .GAL file. On the left we have a collection of polygons (objects) and right the the .GAL file where each polygon records its neighbors.</a:t>
            </a:r>
          </a:p>
        </p:txBody>
      </p:sp>
    </p:spTree>
    <p:extLst>
      <p:ext uri="{BB962C8B-B14F-4D97-AF65-F5344CB8AC3E}">
        <p14:creationId xmlns:p14="http://schemas.microsoft.com/office/powerpoint/2010/main" val="4242825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FE1C7-37A0-1E41-90BF-09272F713456}"/>
              </a:ext>
            </a:extLst>
          </p:cNvPr>
          <p:cNvSpPr>
            <a:spLocks noGrp="1"/>
          </p:cNvSpPr>
          <p:nvPr>
            <p:ph type="title"/>
          </p:nvPr>
        </p:nvSpPr>
        <p:spPr/>
        <p:txBody>
          <a:bodyPr/>
          <a:lstStyle/>
          <a:p>
            <a:r>
              <a:rPr lang="en-US" dirty="0"/>
              <a:t>Sources of Geographic Data</a:t>
            </a:r>
          </a:p>
        </p:txBody>
      </p:sp>
      <p:pic>
        <p:nvPicPr>
          <p:cNvPr id="5" name="Content Placeholder 4">
            <a:extLst>
              <a:ext uri="{FF2B5EF4-FFF2-40B4-BE49-F238E27FC236}">
                <a16:creationId xmlns:a16="http://schemas.microsoft.com/office/drawing/2014/main" id="{30824C6E-A35D-DE4C-82D0-B455298E226F}"/>
              </a:ext>
            </a:extLst>
          </p:cNvPr>
          <p:cNvPicPr>
            <a:picLocks noGrp="1" noChangeAspect="1"/>
          </p:cNvPicPr>
          <p:nvPr>
            <p:ph idx="1"/>
          </p:nvPr>
        </p:nvPicPr>
        <p:blipFill>
          <a:blip r:embed="rId2"/>
          <a:stretch>
            <a:fillRect/>
          </a:stretch>
        </p:blipFill>
        <p:spPr>
          <a:xfrm>
            <a:off x="882086" y="1825625"/>
            <a:ext cx="10427827" cy="4351338"/>
          </a:xfrm>
        </p:spPr>
      </p:pic>
    </p:spTree>
    <p:extLst>
      <p:ext uri="{BB962C8B-B14F-4D97-AF65-F5344CB8AC3E}">
        <p14:creationId xmlns:p14="http://schemas.microsoft.com/office/powerpoint/2010/main" val="1457938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17D74-51F1-B641-9E62-7B131BC09F37}"/>
              </a:ext>
            </a:extLst>
          </p:cNvPr>
          <p:cNvSpPr>
            <a:spLocks noGrp="1"/>
          </p:cNvSpPr>
          <p:nvPr>
            <p:ph type="title"/>
          </p:nvPr>
        </p:nvSpPr>
        <p:spPr/>
        <p:txBody>
          <a:bodyPr/>
          <a:lstStyle/>
          <a:p>
            <a:r>
              <a:rPr lang="en-US" dirty="0"/>
              <a:t>Volunteered and Ambient Geographical Information</a:t>
            </a:r>
          </a:p>
        </p:txBody>
      </p:sp>
      <p:sp>
        <p:nvSpPr>
          <p:cNvPr id="3" name="Content Placeholder 2">
            <a:extLst>
              <a:ext uri="{FF2B5EF4-FFF2-40B4-BE49-F238E27FC236}">
                <a16:creationId xmlns:a16="http://schemas.microsoft.com/office/drawing/2014/main" id="{910124E1-DA93-1346-BC32-144482D48769}"/>
              </a:ext>
            </a:extLst>
          </p:cNvPr>
          <p:cNvSpPr>
            <a:spLocks noGrp="1"/>
          </p:cNvSpPr>
          <p:nvPr>
            <p:ph idx="1"/>
          </p:nvPr>
        </p:nvSpPr>
        <p:spPr/>
        <p:txBody>
          <a:bodyPr/>
          <a:lstStyle/>
          <a:p>
            <a:r>
              <a:rPr lang="en-US" dirty="0"/>
              <a:t>Traditionally data was centrally controlled however this has changed with a</a:t>
            </a:r>
          </a:p>
          <a:p>
            <a:r>
              <a:rPr lang="en-US" dirty="0"/>
              <a:t>The growth of crowd-contributed geographical data (often referred to as ‘crowdsourced’) can be largely attributed to either </a:t>
            </a:r>
          </a:p>
          <a:p>
            <a:pPr lvl="1"/>
            <a:r>
              <a:rPr lang="en-US" dirty="0"/>
              <a:t>Volunteered geographical information (VGI; Goodchild, 2007) where a crowd actively contributes geographical knowledge (e.g. OpenStreetMap, Wikimapia), or </a:t>
            </a:r>
          </a:p>
          <a:p>
            <a:pPr lvl="1"/>
            <a:r>
              <a:rPr lang="en-US" dirty="0"/>
              <a:t>Ambient geographical information (AGI, </a:t>
            </a:r>
            <a:r>
              <a:rPr lang="en-US" dirty="0" err="1"/>
              <a:t>Stefanidis</a:t>
            </a:r>
            <a:r>
              <a:rPr lang="en-US" dirty="0"/>
              <a:t> et al., 2013), where the data needs to be mined to derive geographical content (e.g. Twitter or Flickr).</a:t>
            </a:r>
          </a:p>
        </p:txBody>
      </p:sp>
    </p:spTree>
    <p:extLst>
      <p:ext uri="{BB962C8B-B14F-4D97-AF65-F5344CB8AC3E}">
        <p14:creationId xmlns:p14="http://schemas.microsoft.com/office/powerpoint/2010/main" val="3009506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D3634-4B24-C94F-A343-3D1ADD935D1B}"/>
              </a:ext>
            </a:extLst>
          </p:cNvPr>
          <p:cNvSpPr>
            <a:spLocks noGrp="1"/>
          </p:cNvSpPr>
          <p:nvPr>
            <p:ph type="title"/>
          </p:nvPr>
        </p:nvSpPr>
        <p:spPr/>
        <p:txBody>
          <a:bodyPr/>
          <a:lstStyle/>
          <a:p>
            <a:r>
              <a:rPr lang="en-US" dirty="0"/>
              <a:t>Representative examples of VGI</a:t>
            </a:r>
          </a:p>
        </p:txBody>
      </p:sp>
      <p:pic>
        <p:nvPicPr>
          <p:cNvPr id="6" name="Content Placeholder 5">
            <a:extLst>
              <a:ext uri="{FF2B5EF4-FFF2-40B4-BE49-F238E27FC236}">
                <a16:creationId xmlns:a16="http://schemas.microsoft.com/office/drawing/2014/main" id="{381345F3-7AC5-CB46-8CC8-92E02B606CE3}"/>
              </a:ext>
            </a:extLst>
          </p:cNvPr>
          <p:cNvPicPr>
            <a:picLocks noGrp="1" noChangeAspect="1"/>
          </p:cNvPicPr>
          <p:nvPr>
            <p:ph idx="1"/>
          </p:nvPr>
        </p:nvPicPr>
        <p:blipFill>
          <a:blip r:embed="rId2"/>
          <a:stretch>
            <a:fillRect/>
          </a:stretch>
        </p:blipFill>
        <p:spPr>
          <a:xfrm>
            <a:off x="2660554" y="1825625"/>
            <a:ext cx="6870892" cy="4351338"/>
          </a:xfrm>
        </p:spPr>
      </p:pic>
      <p:sp>
        <p:nvSpPr>
          <p:cNvPr id="4" name="TextBox 3">
            <a:extLst>
              <a:ext uri="{FF2B5EF4-FFF2-40B4-BE49-F238E27FC236}">
                <a16:creationId xmlns:a16="http://schemas.microsoft.com/office/drawing/2014/main" id="{B8B981BA-66FD-6C41-BF51-C24C059156B0}"/>
              </a:ext>
            </a:extLst>
          </p:cNvPr>
          <p:cNvSpPr txBox="1"/>
          <p:nvPr/>
        </p:nvSpPr>
        <p:spPr>
          <a:xfrm>
            <a:off x="982133" y="6311900"/>
            <a:ext cx="9754402" cy="369332"/>
          </a:xfrm>
          <a:prstGeom prst="rect">
            <a:avLst/>
          </a:prstGeom>
          <a:noFill/>
        </p:spPr>
        <p:txBody>
          <a:bodyPr wrap="none" rtlCol="0">
            <a:spAutoFit/>
          </a:bodyPr>
          <a:lstStyle/>
          <a:p>
            <a:r>
              <a:rPr lang="en-US" dirty="0"/>
              <a:t>Figure 5.5: Examples of volunteered geographical information. A: </a:t>
            </a:r>
            <a:r>
              <a:rPr lang="en-US" dirty="0" err="1"/>
              <a:t>Maps.Me</a:t>
            </a:r>
            <a:r>
              <a:rPr lang="en-US" dirty="0"/>
              <a:t>, B: </a:t>
            </a:r>
            <a:r>
              <a:rPr lang="en-US" dirty="0" err="1"/>
              <a:t>SeeClickFix</a:t>
            </a:r>
            <a:r>
              <a:rPr lang="en-US" dirty="0"/>
              <a:t> C: </a:t>
            </a:r>
            <a:r>
              <a:rPr lang="en-US" dirty="0" err="1"/>
              <a:t>Mapillary</a:t>
            </a:r>
            <a:endParaRPr lang="en-US" dirty="0"/>
          </a:p>
        </p:txBody>
      </p:sp>
    </p:spTree>
    <p:extLst>
      <p:ext uri="{BB962C8B-B14F-4D97-AF65-F5344CB8AC3E}">
        <p14:creationId xmlns:p14="http://schemas.microsoft.com/office/powerpoint/2010/main" val="24141467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E5D93-0154-CD49-AFC3-F0A8F2B3563F}"/>
              </a:ext>
            </a:extLst>
          </p:cNvPr>
          <p:cNvSpPr>
            <a:spLocks noGrp="1"/>
          </p:cNvSpPr>
          <p:nvPr>
            <p:ph type="title"/>
          </p:nvPr>
        </p:nvSpPr>
        <p:spPr/>
        <p:txBody>
          <a:bodyPr/>
          <a:lstStyle/>
          <a:p>
            <a:r>
              <a:rPr lang="en-US" dirty="0"/>
              <a:t>GeoSocial Analysis</a:t>
            </a:r>
          </a:p>
        </p:txBody>
      </p:sp>
      <p:pic>
        <p:nvPicPr>
          <p:cNvPr id="5" name="Content Placeholder 4">
            <a:extLst>
              <a:ext uri="{FF2B5EF4-FFF2-40B4-BE49-F238E27FC236}">
                <a16:creationId xmlns:a16="http://schemas.microsoft.com/office/drawing/2014/main" id="{CBF722AE-2F91-064C-8637-24DA66255BA7}"/>
              </a:ext>
            </a:extLst>
          </p:cNvPr>
          <p:cNvPicPr>
            <a:picLocks noGrp="1" noChangeAspect="1"/>
          </p:cNvPicPr>
          <p:nvPr>
            <p:ph idx="1"/>
          </p:nvPr>
        </p:nvPicPr>
        <p:blipFill>
          <a:blip r:embed="rId2"/>
          <a:stretch>
            <a:fillRect/>
          </a:stretch>
        </p:blipFill>
        <p:spPr>
          <a:xfrm>
            <a:off x="838200" y="2508338"/>
            <a:ext cx="10515600" cy="2985911"/>
          </a:xfrm>
        </p:spPr>
      </p:pic>
      <p:sp>
        <p:nvSpPr>
          <p:cNvPr id="6" name="TextBox 5">
            <a:extLst>
              <a:ext uri="{FF2B5EF4-FFF2-40B4-BE49-F238E27FC236}">
                <a16:creationId xmlns:a16="http://schemas.microsoft.com/office/drawing/2014/main" id="{9CD47B70-D3FD-B54F-BC8F-398B04D3A8F9}"/>
              </a:ext>
            </a:extLst>
          </p:cNvPr>
          <p:cNvSpPr txBox="1"/>
          <p:nvPr/>
        </p:nvSpPr>
        <p:spPr>
          <a:xfrm>
            <a:off x="3012175" y="6127233"/>
            <a:ext cx="6167650" cy="369332"/>
          </a:xfrm>
          <a:prstGeom prst="rect">
            <a:avLst/>
          </a:prstGeom>
          <a:noFill/>
        </p:spPr>
        <p:txBody>
          <a:bodyPr wrap="none" rtlCol="0">
            <a:spAutoFit/>
          </a:bodyPr>
          <a:lstStyle/>
          <a:p>
            <a:r>
              <a:rPr lang="en-US" dirty="0"/>
              <a:t>Figure 5.6: GeoSocial Analysis: linking places, people and events</a:t>
            </a:r>
          </a:p>
        </p:txBody>
      </p:sp>
    </p:spTree>
    <p:extLst>
      <p:ext uri="{BB962C8B-B14F-4D97-AF65-F5344CB8AC3E}">
        <p14:creationId xmlns:p14="http://schemas.microsoft.com/office/powerpoint/2010/main" val="5821560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2BDDA-665A-BB46-B773-8282B510B1B5}"/>
              </a:ext>
            </a:extLst>
          </p:cNvPr>
          <p:cNvSpPr>
            <a:spLocks noGrp="1"/>
          </p:cNvSpPr>
          <p:nvPr>
            <p:ph type="title"/>
          </p:nvPr>
        </p:nvSpPr>
        <p:spPr/>
        <p:txBody>
          <a:bodyPr/>
          <a:lstStyle/>
          <a:p>
            <a:r>
              <a:rPr lang="en-US" dirty="0"/>
              <a:t>Deriving Information from Social Media (Twitter)</a:t>
            </a:r>
          </a:p>
        </p:txBody>
      </p:sp>
      <p:pic>
        <p:nvPicPr>
          <p:cNvPr id="5" name="Content Placeholder 4">
            <a:extLst>
              <a:ext uri="{FF2B5EF4-FFF2-40B4-BE49-F238E27FC236}">
                <a16:creationId xmlns:a16="http://schemas.microsoft.com/office/drawing/2014/main" id="{1F185B60-16CF-6A43-9097-67E7011172E8}"/>
              </a:ext>
            </a:extLst>
          </p:cNvPr>
          <p:cNvPicPr>
            <a:picLocks noGrp="1" noChangeAspect="1"/>
          </p:cNvPicPr>
          <p:nvPr>
            <p:ph idx="1"/>
          </p:nvPr>
        </p:nvPicPr>
        <p:blipFill>
          <a:blip r:embed="rId2"/>
          <a:stretch>
            <a:fillRect/>
          </a:stretch>
        </p:blipFill>
        <p:spPr>
          <a:xfrm>
            <a:off x="3969085" y="1825625"/>
            <a:ext cx="4253829" cy="4351338"/>
          </a:xfrm>
        </p:spPr>
      </p:pic>
      <p:sp>
        <p:nvSpPr>
          <p:cNvPr id="6" name="TextBox 5">
            <a:extLst>
              <a:ext uri="{FF2B5EF4-FFF2-40B4-BE49-F238E27FC236}">
                <a16:creationId xmlns:a16="http://schemas.microsoft.com/office/drawing/2014/main" id="{E586738A-3F2D-9147-8494-20E947CC90EF}"/>
              </a:ext>
            </a:extLst>
          </p:cNvPr>
          <p:cNvSpPr txBox="1"/>
          <p:nvPr/>
        </p:nvSpPr>
        <p:spPr>
          <a:xfrm>
            <a:off x="1811867" y="6176962"/>
            <a:ext cx="9059333" cy="646331"/>
          </a:xfrm>
          <a:prstGeom prst="rect">
            <a:avLst/>
          </a:prstGeom>
          <a:noFill/>
        </p:spPr>
        <p:txBody>
          <a:bodyPr wrap="square" rtlCol="0">
            <a:spAutoFit/>
          </a:bodyPr>
          <a:lstStyle/>
          <a:p>
            <a:r>
              <a:rPr lang="en-US" dirty="0"/>
              <a:t>Figure 5.7: Mining tweets relating to entertainment and contained within and nearby the Theatre Sub District of New York city (Source: Jenkins et al., 2016)</a:t>
            </a:r>
          </a:p>
        </p:txBody>
      </p:sp>
    </p:spTree>
    <p:extLst>
      <p:ext uri="{BB962C8B-B14F-4D97-AF65-F5344CB8AC3E}">
        <p14:creationId xmlns:p14="http://schemas.microsoft.com/office/powerpoint/2010/main" val="2280878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27942-67D1-7C4F-933E-AAD22AF0EBAC}"/>
              </a:ext>
            </a:extLst>
          </p:cNvPr>
          <p:cNvSpPr>
            <a:spLocks noGrp="1"/>
          </p:cNvSpPr>
          <p:nvPr>
            <p:ph type="title"/>
          </p:nvPr>
        </p:nvSpPr>
        <p:spPr/>
        <p:txBody>
          <a:bodyPr/>
          <a:lstStyle/>
          <a:p>
            <a:r>
              <a:rPr lang="en-US" dirty="0"/>
              <a:t>Visualizing Results</a:t>
            </a:r>
          </a:p>
        </p:txBody>
      </p:sp>
      <p:sp>
        <p:nvSpPr>
          <p:cNvPr id="3" name="Content Placeholder 2">
            <a:extLst>
              <a:ext uri="{FF2B5EF4-FFF2-40B4-BE49-F238E27FC236}">
                <a16:creationId xmlns:a16="http://schemas.microsoft.com/office/drawing/2014/main" id="{44072533-81A5-BC47-BA8C-8F172D83C5F3}"/>
              </a:ext>
            </a:extLst>
          </p:cNvPr>
          <p:cNvSpPr>
            <a:spLocks noGrp="1"/>
          </p:cNvSpPr>
          <p:nvPr>
            <p:ph idx="1"/>
          </p:nvPr>
        </p:nvSpPr>
        <p:spPr/>
        <p:txBody>
          <a:bodyPr/>
          <a:lstStyle/>
          <a:p>
            <a:r>
              <a:rPr lang="en-US" dirty="0"/>
              <a:t>Good-quality maps and visualizations not only explain the outcomes of the analysis, but also aid interpretation by allowing observers to easily draw out insights. </a:t>
            </a:r>
          </a:p>
          <a:p>
            <a:r>
              <a:rPr lang="en-US" dirty="0"/>
              <a:t>Any strong geographic visualization emphasizes and contextualizes the key trends found during the analysis.</a:t>
            </a:r>
          </a:p>
        </p:txBody>
      </p:sp>
    </p:spTree>
    <p:extLst>
      <p:ext uri="{BB962C8B-B14F-4D97-AF65-F5344CB8AC3E}">
        <p14:creationId xmlns:p14="http://schemas.microsoft.com/office/powerpoint/2010/main" val="15421075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38DDA-2150-1147-B1F2-04571D79B50E}"/>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DCCC874-872D-FA48-A5E3-8BFAA487818D}"/>
              </a:ext>
            </a:extLst>
          </p:cNvPr>
          <p:cNvSpPr>
            <a:spLocks noGrp="1"/>
          </p:cNvSpPr>
          <p:nvPr>
            <p:ph idx="1"/>
          </p:nvPr>
        </p:nvSpPr>
        <p:spPr>
          <a:xfrm>
            <a:off x="838200" y="1825625"/>
            <a:ext cx="10515600" cy="4311939"/>
          </a:xfrm>
        </p:spPr>
        <p:txBody>
          <a:bodyPr>
            <a:normAutofit/>
          </a:bodyPr>
          <a:lstStyle/>
          <a:p>
            <a:r>
              <a:rPr lang="en-US" dirty="0"/>
              <a:t>By the end of this chapter, students will be able to:</a:t>
            </a:r>
          </a:p>
          <a:p>
            <a:pPr lvl="1"/>
            <a:r>
              <a:rPr lang="en-US" dirty="0"/>
              <a:t>Understand the main concepts and terminology required to understand Geographical Information Systems (GIS) and ABM. </a:t>
            </a:r>
          </a:p>
          <a:p>
            <a:pPr lvl="2"/>
            <a:r>
              <a:rPr lang="en-US" dirty="0"/>
              <a:t>The main data types along with issues pertaining to accuracy and precision. </a:t>
            </a:r>
          </a:p>
          <a:p>
            <a:pPr lvl="2"/>
            <a:r>
              <a:rPr lang="en-US" dirty="0"/>
              <a:t>To help with this a brief overview of the development of GIS</a:t>
            </a:r>
          </a:p>
          <a:p>
            <a:pPr lvl="2"/>
            <a:r>
              <a:rPr lang="en-US" dirty="0"/>
              <a:t>Sources for geographical data (including social media)</a:t>
            </a:r>
          </a:p>
          <a:p>
            <a:r>
              <a:rPr lang="en-US" dirty="0"/>
              <a:t>Using QGIS, we demonstrate how to prepare and manipulate some example GIS data and incorporate it into an agent-based model (</a:t>
            </a:r>
            <a:r>
              <a:rPr lang="en-US"/>
              <a:t>see tutorial).</a:t>
            </a:r>
            <a:endParaRPr lang="en-US" dirty="0"/>
          </a:p>
          <a:p>
            <a:endParaRPr lang="en-US" dirty="0"/>
          </a:p>
        </p:txBody>
      </p:sp>
    </p:spTree>
    <p:extLst>
      <p:ext uri="{BB962C8B-B14F-4D97-AF65-F5344CB8AC3E}">
        <p14:creationId xmlns:p14="http://schemas.microsoft.com/office/powerpoint/2010/main" val="14770500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95A04-9D9A-5840-B739-D059D951E319}"/>
              </a:ext>
            </a:extLst>
          </p:cNvPr>
          <p:cNvSpPr>
            <a:spLocks noGrp="1"/>
          </p:cNvSpPr>
          <p:nvPr>
            <p:ph type="title"/>
          </p:nvPr>
        </p:nvSpPr>
        <p:spPr/>
        <p:txBody>
          <a:bodyPr/>
          <a:lstStyle/>
          <a:p>
            <a:r>
              <a:rPr lang="en-US" dirty="0"/>
              <a:t>Map Types</a:t>
            </a:r>
          </a:p>
        </p:txBody>
      </p:sp>
      <p:sp>
        <p:nvSpPr>
          <p:cNvPr id="3" name="Content Placeholder 2">
            <a:extLst>
              <a:ext uri="{FF2B5EF4-FFF2-40B4-BE49-F238E27FC236}">
                <a16:creationId xmlns:a16="http://schemas.microsoft.com/office/drawing/2014/main" id="{14652DFF-145C-0849-B67C-D0832432C32D}"/>
              </a:ext>
            </a:extLst>
          </p:cNvPr>
          <p:cNvSpPr>
            <a:spLocks noGrp="1"/>
          </p:cNvSpPr>
          <p:nvPr>
            <p:ph idx="1"/>
          </p:nvPr>
        </p:nvSpPr>
        <p:spPr/>
        <p:txBody>
          <a:bodyPr>
            <a:normAutofit fontScale="92500" lnSpcReduction="20000"/>
          </a:bodyPr>
          <a:lstStyle/>
          <a:p>
            <a:r>
              <a:rPr lang="en-US" dirty="0"/>
              <a:t>A </a:t>
            </a:r>
            <a:r>
              <a:rPr lang="en-US" b="1" i="1" dirty="0"/>
              <a:t>choropleth map </a:t>
            </a:r>
            <a:r>
              <a:rPr lang="en-US" dirty="0"/>
              <a:t>is a visualization of a spatial trend at the polygon level. The color of each polygon reflects the attribute of interest, often with the visually more intense colors indicative of higher values.</a:t>
            </a:r>
          </a:p>
          <a:p>
            <a:r>
              <a:rPr lang="en-US" dirty="0"/>
              <a:t>A </a:t>
            </a:r>
            <a:r>
              <a:rPr lang="en-US" b="1" i="1" dirty="0"/>
              <a:t>point map</a:t>
            </a:r>
            <a:r>
              <a:rPr lang="en-US" dirty="0"/>
              <a:t> visualizes the locations of point features over space.</a:t>
            </a:r>
          </a:p>
          <a:p>
            <a:pPr lvl="1"/>
            <a:r>
              <a:rPr lang="en-US" dirty="0"/>
              <a:t>Points represent features that can be linked to a specific coordinate, and that point may be associated with a value or set of values. The associated value, be it categorical (e.g. city status, station operator) or continuous (e.g. population, passenger count), can be visualized either through color intensity (like a choropleth) or variation in point size, or both. </a:t>
            </a:r>
          </a:p>
          <a:p>
            <a:r>
              <a:rPr lang="en-US" b="1" i="1" dirty="0"/>
              <a:t>Dot density map</a:t>
            </a:r>
            <a:r>
              <a:rPr lang="en-US" b="1" dirty="0"/>
              <a:t> </a:t>
            </a:r>
            <a:r>
              <a:rPr lang="en-US" dirty="0"/>
              <a:t>A combination of choropleth and point maps is found in the form of dot density maps. In these visualizations, a value captured through polygon-level aggregation is represented as a distribution of randomly located points within the bounds of the polygon, where each point feature represents a single count from the polygon data.</a:t>
            </a:r>
          </a:p>
        </p:txBody>
      </p:sp>
    </p:spTree>
    <p:extLst>
      <p:ext uri="{BB962C8B-B14F-4D97-AF65-F5344CB8AC3E}">
        <p14:creationId xmlns:p14="http://schemas.microsoft.com/office/powerpoint/2010/main" val="14911400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79AFB-621E-3049-B4E9-43E1CA581E3A}"/>
              </a:ext>
            </a:extLst>
          </p:cNvPr>
          <p:cNvSpPr>
            <a:spLocks noGrp="1"/>
          </p:cNvSpPr>
          <p:nvPr>
            <p:ph type="title"/>
          </p:nvPr>
        </p:nvSpPr>
        <p:spPr/>
        <p:txBody>
          <a:bodyPr/>
          <a:lstStyle/>
          <a:p>
            <a:r>
              <a:rPr lang="en-US" dirty="0"/>
              <a:t>Map Types: Example of A dot Density Map</a:t>
            </a:r>
          </a:p>
        </p:txBody>
      </p:sp>
      <p:pic>
        <p:nvPicPr>
          <p:cNvPr id="5" name="Content Placeholder 4">
            <a:extLst>
              <a:ext uri="{FF2B5EF4-FFF2-40B4-BE49-F238E27FC236}">
                <a16:creationId xmlns:a16="http://schemas.microsoft.com/office/drawing/2014/main" id="{4B29986B-ADA7-D448-8A5E-B4995C486820}"/>
              </a:ext>
            </a:extLst>
          </p:cNvPr>
          <p:cNvPicPr>
            <a:picLocks noGrp="1" noChangeAspect="1"/>
          </p:cNvPicPr>
          <p:nvPr>
            <p:ph idx="1"/>
          </p:nvPr>
        </p:nvPicPr>
        <p:blipFill>
          <a:blip r:embed="rId2"/>
          <a:stretch>
            <a:fillRect/>
          </a:stretch>
        </p:blipFill>
        <p:spPr>
          <a:xfrm>
            <a:off x="3624207" y="1508014"/>
            <a:ext cx="4943586" cy="4943586"/>
          </a:xfrm>
        </p:spPr>
      </p:pic>
      <p:sp>
        <p:nvSpPr>
          <p:cNvPr id="6" name="TextBox 5">
            <a:extLst>
              <a:ext uri="{FF2B5EF4-FFF2-40B4-BE49-F238E27FC236}">
                <a16:creationId xmlns:a16="http://schemas.microsoft.com/office/drawing/2014/main" id="{4DC1855C-9862-264F-A098-C6619094D1F1}"/>
              </a:ext>
            </a:extLst>
          </p:cNvPr>
          <p:cNvSpPr txBox="1"/>
          <p:nvPr/>
        </p:nvSpPr>
        <p:spPr>
          <a:xfrm>
            <a:off x="1270000" y="6451600"/>
            <a:ext cx="10764742" cy="369332"/>
          </a:xfrm>
          <a:prstGeom prst="rect">
            <a:avLst/>
          </a:prstGeom>
          <a:noFill/>
        </p:spPr>
        <p:txBody>
          <a:bodyPr wrap="none" rtlCol="0">
            <a:spAutoFit/>
          </a:bodyPr>
          <a:lstStyle/>
          <a:p>
            <a:r>
              <a:rPr lang="en-US" dirty="0"/>
              <a:t>Figure 5.13: A dot density map of income distributions in Winnipeg, Canada, constructed from 2006 Census data.</a:t>
            </a:r>
          </a:p>
        </p:txBody>
      </p:sp>
    </p:spTree>
    <p:extLst>
      <p:ext uri="{BB962C8B-B14F-4D97-AF65-F5344CB8AC3E}">
        <p14:creationId xmlns:p14="http://schemas.microsoft.com/office/powerpoint/2010/main" val="40846359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1583C-E57F-8B4D-BE3A-333599BD4295}"/>
              </a:ext>
            </a:extLst>
          </p:cNvPr>
          <p:cNvSpPr>
            <a:spLocks noGrp="1"/>
          </p:cNvSpPr>
          <p:nvPr>
            <p:ph type="title"/>
          </p:nvPr>
        </p:nvSpPr>
        <p:spPr/>
        <p:txBody>
          <a:bodyPr/>
          <a:lstStyle/>
          <a:p>
            <a:r>
              <a:rPr lang="en-US" dirty="0"/>
              <a:t>Map Types (continued)</a:t>
            </a:r>
          </a:p>
        </p:txBody>
      </p:sp>
      <p:sp>
        <p:nvSpPr>
          <p:cNvPr id="3" name="Content Placeholder 2">
            <a:extLst>
              <a:ext uri="{FF2B5EF4-FFF2-40B4-BE49-F238E27FC236}">
                <a16:creationId xmlns:a16="http://schemas.microsoft.com/office/drawing/2014/main" id="{0905D4D2-655E-4D4A-AC09-14F869FF2DF9}"/>
              </a:ext>
            </a:extLst>
          </p:cNvPr>
          <p:cNvSpPr>
            <a:spLocks noGrp="1"/>
          </p:cNvSpPr>
          <p:nvPr>
            <p:ph idx="1"/>
          </p:nvPr>
        </p:nvSpPr>
        <p:spPr/>
        <p:txBody>
          <a:bodyPr/>
          <a:lstStyle/>
          <a:p>
            <a:r>
              <a:rPr lang="en-US" b="1" dirty="0"/>
              <a:t>Lines:</a:t>
            </a:r>
            <a:r>
              <a:rPr lang="en-US" dirty="0"/>
              <a:t> Where spatial data does not suitably align with a polygon or point representation, line maps are a necessary alternative. Lines can be visually manipulated for thickness and color to emphasize locations with high values. </a:t>
            </a:r>
          </a:p>
          <a:p>
            <a:pPr lvl="1"/>
            <a:r>
              <a:rPr lang="en-US" dirty="0"/>
              <a:t>Typical applications relate to transportation and network flows.</a:t>
            </a:r>
          </a:p>
          <a:p>
            <a:r>
              <a:rPr lang="en-US" b="1" dirty="0"/>
              <a:t>Density maps</a:t>
            </a:r>
            <a:r>
              <a:rPr lang="en-US" dirty="0"/>
              <a:t> refer to the range of approaches for mapping distributions of values over space using a continuous surface. These are achieved through mathematical calculation of density or accumulation over space, yielding higher values in areas of higher density. </a:t>
            </a:r>
          </a:p>
        </p:txBody>
      </p:sp>
    </p:spTree>
    <p:extLst>
      <p:ext uri="{BB962C8B-B14F-4D97-AF65-F5344CB8AC3E}">
        <p14:creationId xmlns:p14="http://schemas.microsoft.com/office/powerpoint/2010/main" val="5131851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2847B-3092-5444-98ED-117B8DCF3BFD}"/>
              </a:ext>
            </a:extLst>
          </p:cNvPr>
          <p:cNvSpPr>
            <a:spLocks noGrp="1"/>
          </p:cNvSpPr>
          <p:nvPr>
            <p:ph type="title"/>
          </p:nvPr>
        </p:nvSpPr>
        <p:spPr/>
        <p:txBody>
          <a:bodyPr/>
          <a:lstStyle/>
          <a:p>
            <a:r>
              <a:rPr lang="en-US" dirty="0"/>
              <a:t>Map Elements</a:t>
            </a:r>
          </a:p>
        </p:txBody>
      </p:sp>
      <p:pic>
        <p:nvPicPr>
          <p:cNvPr id="5" name="Content Placeholder 4">
            <a:extLst>
              <a:ext uri="{FF2B5EF4-FFF2-40B4-BE49-F238E27FC236}">
                <a16:creationId xmlns:a16="http://schemas.microsoft.com/office/drawing/2014/main" id="{9CD550AD-5B39-1D41-8C01-BA14BE2EA7A7}"/>
              </a:ext>
            </a:extLst>
          </p:cNvPr>
          <p:cNvPicPr>
            <a:picLocks noGrp="1" noChangeAspect="1"/>
          </p:cNvPicPr>
          <p:nvPr>
            <p:ph idx="1"/>
          </p:nvPr>
        </p:nvPicPr>
        <p:blipFill>
          <a:blip r:embed="rId2"/>
          <a:stretch>
            <a:fillRect/>
          </a:stretch>
        </p:blipFill>
        <p:spPr>
          <a:xfrm>
            <a:off x="4440535" y="681037"/>
            <a:ext cx="7395865" cy="5165508"/>
          </a:xfrm>
        </p:spPr>
      </p:pic>
      <p:sp>
        <p:nvSpPr>
          <p:cNvPr id="6" name="TextBox 5">
            <a:extLst>
              <a:ext uri="{FF2B5EF4-FFF2-40B4-BE49-F238E27FC236}">
                <a16:creationId xmlns:a16="http://schemas.microsoft.com/office/drawing/2014/main" id="{11F3B424-616F-F44E-941E-D32D20CE91E2}"/>
              </a:ext>
            </a:extLst>
          </p:cNvPr>
          <p:cNvSpPr txBox="1"/>
          <p:nvPr/>
        </p:nvSpPr>
        <p:spPr>
          <a:xfrm>
            <a:off x="1320800" y="6176962"/>
            <a:ext cx="10515600" cy="646331"/>
          </a:xfrm>
          <a:prstGeom prst="rect">
            <a:avLst/>
          </a:prstGeom>
          <a:noFill/>
        </p:spPr>
        <p:txBody>
          <a:bodyPr wrap="square" rtlCol="0">
            <a:spAutoFit/>
          </a:bodyPr>
          <a:lstStyle/>
          <a:p>
            <a:r>
              <a:rPr lang="en-US" dirty="0"/>
              <a:t>Figure 5.14: Map from </a:t>
            </a:r>
            <a:r>
              <a:rPr lang="en-US" dirty="0" err="1"/>
              <a:t>Demsar</a:t>
            </a:r>
            <a:r>
              <a:rPr lang="en-US" dirty="0"/>
              <a:t> et al. (2018) that demonstrates strong map design, through inclusion of a legend, scale bar, supporting labels, north arrow, and accessible color design.</a:t>
            </a:r>
          </a:p>
        </p:txBody>
      </p:sp>
      <p:sp>
        <p:nvSpPr>
          <p:cNvPr id="7" name="Content Placeholder 2">
            <a:extLst>
              <a:ext uri="{FF2B5EF4-FFF2-40B4-BE49-F238E27FC236}">
                <a16:creationId xmlns:a16="http://schemas.microsoft.com/office/drawing/2014/main" id="{6095DDCC-D0B4-D644-815D-02852B19E691}"/>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Legend </a:t>
            </a:r>
          </a:p>
          <a:p>
            <a:r>
              <a:rPr lang="en-US" dirty="0"/>
              <a:t>Scale bar </a:t>
            </a:r>
          </a:p>
          <a:p>
            <a:r>
              <a:rPr lang="en-US" dirty="0"/>
              <a:t>Labels </a:t>
            </a:r>
          </a:p>
          <a:p>
            <a:r>
              <a:rPr lang="en-US" dirty="0"/>
              <a:t>North arrow</a:t>
            </a:r>
          </a:p>
          <a:p>
            <a:r>
              <a:rPr lang="en-US" dirty="0"/>
              <a:t>Text </a:t>
            </a:r>
          </a:p>
          <a:p>
            <a:r>
              <a:rPr lang="en-US" dirty="0"/>
              <a:t>Graphs</a:t>
            </a:r>
          </a:p>
        </p:txBody>
      </p:sp>
    </p:spTree>
    <p:extLst>
      <p:ext uri="{BB962C8B-B14F-4D97-AF65-F5344CB8AC3E}">
        <p14:creationId xmlns:p14="http://schemas.microsoft.com/office/powerpoint/2010/main" val="22848662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94DB1-5B39-6240-A488-E2304C760CD9}"/>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F04040B5-295B-8448-89EC-2BFE67BBFF73}"/>
              </a:ext>
            </a:extLst>
          </p:cNvPr>
          <p:cNvSpPr>
            <a:spLocks noGrp="1"/>
          </p:cNvSpPr>
          <p:nvPr>
            <p:ph idx="1"/>
          </p:nvPr>
        </p:nvSpPr>
        <p:spPr/>
        <p:txBody>
          <a:bodyPr/>
          <a:lstStyle/>
          <a:p>
            <a:r>
              <a:rPr lang="en-US" dirty="0"/>
              <a:t>Since their first appearance in the late 1960s, GIS has become a standard tool for researchers interested in manipulating and visualizing spatial data. </a:t>
            </a:r>
          </a:p>
          <a:p>
            <a:r>
              <a:rPr lang="en-US" dirty="0"/>
              <a:t>Increases in the availability of different forms of open source data, is beginning to transform the GIS industry.</a:t>
            </a:r>
          </a:p>
          <a:p>
            <a:r>
              <a:rPr lang="en-US" dirty="0"/>
              <a:t>While GIS can easily enable the manipulation, analysis and visualization of spatial data, they are limited by their inability to handle dynamic processes. </a:t>
            </a:r>
          </a:p>
          <a:p>
            <a:r>
              <a:rPr lang="en-US" dirty="0"/>
              <a:t>How and why we bring agent-based modelling and GIS together is the subject of the following chapter.</a:t>
            </a:r>
          </a:p>
        </p:txBody>
      </p:sp>
    </p:spTree>
    <p:extLst>
      <p:ext uri="{BB962C8B-B14F-4D97-AF65-F5344CB8AC3E}">
        <p14:creationId xmlns:p14="http://schemas.microsoft.com/office/powerpoint/2010/main" val="28059305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24A88-DC80-F14D-A2FF-98779AC00ECB}"/>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AA1B516B-8916-6C4E-A2DD-5C1210AA890C}"/>
              </a:ext>
            </a:extLst>
          </p:cNvPr>
          <p:cNvSpPr>
            <a:spLocks noGrp="1"/>
          </p:cNvSpPr>
          <p:nvPr>
            <p:ph idx="1"/>
          </p:nvPr>
        </p:nvSpPr>
        <p:spPr/>
        <p:txBody>
          <a:bodyPr>
            <a:normAutofit/>
          </a:bodyPr>
          <a:lstStyle/>
          <a:p>
            <a:r>
              <a:rPr lang="en-US" dirty="0"/>
              <a:t>Geographical information systems are the mainstay of many researchers’ toolbox. The ability to easily manipulate, analyze and visualize data makes them a powerful tool. </a:t>
            </a:r>
          </a:p>
          <a:p>
            <a:r>
              <a:rPr lang="en-US" dirty="0"/>
              <a:t>This chapter has laid out the fundamental concepts that researchers need to be aware of and presented an overview of the most common proprietary packages.</a:t>
            </a:r>
          </a:p>
        </p:txBody>
      </p:sp>
    </p:spTree>
    <p:extLst>
      <p:ext uri="{BB962C8B-B14F-4D97-AF65-F5344CB8AC3E}">
        <p14:creationId xmlns:p14="http://schemas.microsoft.com/office/powerpoint/2010/main" val="34654108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AB473-008B-4E46-86D4-F7F1933AB427}"/>
              </a:ext>
            </a:extLst>
          </p:cNvPr>
          <p:cNvSpPr>
            <a:spLocks noGrp="1"/>
          </p:cNvSpPr>
          <p:nvPr>
            <p:ph type="title"/>
          </p:nvPr>
        </p:nvSpPr>
        <p:spPr/>
        <p:txBody>
          <a:bodyPr/>
          <a:lstStyle/>
          <a:p>
            <a:r>
              <a:rPr lang="en-US" dirty="0"/>
              <a:t>Further Reading</a:t>
            </a:r>
          </a:p>
        </p:txBody>
      </p:sp>
      <p:sp>
        <p:nvSpPr>
          <p:cNvPr id="3" name="Content Placeholder 2">
            <a:extLst>
              <a:ext uri="{FF2B5EF4-FFF2-40B4-BE49-F238E27FC236}">
                <a16:creationId xmlns:a16="http://schemas.microsoft.com/office/drawing/2014/main" id="{7647D43B-DEC3-BD49-9848-F13E1FAB26C6}"/>
              </a:ext>
            </a:extLst>
          </p:cNvPr>
          <p:cNvSpPr>
            <a:spLocks noGrp="1"/>
          </p:cNvSpPr>
          <p:nvPr>
            <p:ph idx="1"/>
          </p:nvPr>
        </p:nvSpPr>
        <p:spPr/>
        <p:txBody>
          <a:bodyPr>
            <a:normAutofit fontScale="77500" lnSpcReduction="20000"/>
          </a:bodyPr>
          <a:lstStyle/>
          <a:p>
            <a:r>
              <a:rPr lang="en-US" dirty="0"/>
              <a:t>Lastly, for a more detailed discussion of all the techniques discussed in this chapter and their history, readers are referred to the following excellent resources:</a:t>
            </a:r>
          </a:p>
          <a:p>
            <a:pPr lvl="1"/>
            <a:r>
              <a:rPr lang="en-US" dirty="0"/>
              <a:t>de Smith, M.J., Goodchild, M.F. and Longley, P.A. (2009) </a:t>
            </a:r>
            <a:r>
              <a:rPr lang="en-US" i="1" dirty="0"/>
              <a:t>Geospatial Analysis: A Comprehensive Guide to Principles, Techniques and Software Tools </a:t>
            </a:r>
            <a:r>
              <a:rPr lang="en-US" dirty="0"/>
              <a:t>(3rd </a:t>
            </a:r>
            <a:r>
              <a:rPr lang="en-US" dirty="0" err="1"/>
              <a:t>edn</a:t>
            </a:r>
            <a:r>
              <a:rPr lang="en-US" dirty="0"/>
              <a:t>). Winchelsea: Winchelsea Press. See </a:t>
            </a:r>
            <a:r>
              <a:rPr lang="en-US" dirty="0">
                <a:hlinkClick r:id="rId2"/>
              </a:rPr>
              <a:t>http://www.spatialanalysisonline.com/</a:t>
            </a:r>
            <a:r>
              <a:rPr lang="en-US" dirty="0"/>
              <a:t> </a:t>
            </a:r>
          </a:p>
          <a:p>
            <a:r>
              <a:rPr lang="en-US" dirty="0"/>
              <a:t>To find out more about GIS, spatial analysis and modelling, along with the tools and methods one can use to explore geographical processes, readers are referred to:</a:t>
            </a:r>
          </a:p>
          <a:p>
            <a:pPr lvl="1"/>
            <a:r>
              <a:rPr lang="en-US" dirty="0"/>
              <a:t>Maguire, D.J., Batty, M. and Goodchild M.F. (eds) (2005) </a:t>
            </a:r>
            <a:r>
              <a:rPr lang="en-US" i="1" dirty="0"/>
              <a:t>GIS, Spatial Analysis and Modelling</a:t>
            </a:r>
            <a:r>
              <a:rPr lang="en-US" dirty="0"/>
              <a:t>. Redlands, CA: ESRI Press.</a:t>
            </a:r>
          </a:p>
          <a:p>
            <a:r>
              <a:rPr lang="en-US" dirty="0"/>
              <a:t>Readers wishing to know more about using open source GIS software (including QGIS), tutorials and data are referred to:</a:t>
            </a:r>
          </a:p>
          <a:p>
            <a:pPr lvl="1"/>
            <a:r>
              <a:rPr lang="en-US" dirty="0" err="1"/>
              <a:t>Graser</a:t>
            </a:r>
            <a:r>
              <a:rPr lang="en-US" dirty="0"/>
              <a:t>, A. (2016) Learning QGIS. Birmingham: </a:t>
            </a:r>
            <a:r>
              <a:rPr lang="en-US" dirty="0" err="1"/>
              <a:t>Packt</a:t>
            </a:r>
            <a:r>
              <a:rPr lang="en-US" dirty="0"/>
              <a:t> Publishing.</a:t>
            </a:r>
          </a:p>
          <a:p>
            <a:pPr lvl="1"/>
            <a:r>
              <a:rPr lang="en-US" dirty="0"/>
              <a:t>Abernathy, D. (2016) Using Geodata and Geolocation in the Social Sciences: Mapping Our Connected World. London: Sage.</a:t>
            </a:r>
          </a:p>
          <a:p>
            <a:pPr lvl="1"/>
            <a:r>
              <a:rPr lang="en-US" dirty="0"/>
              <a:t>Online tutorials and documentation: </a:t>
            </a:r>
            <a:r>
              <a:rPr lang="en-US" dirty="0">
                <a:hlinkClick r:id="rId3"/>
              </a:rPr>
              <a:t>https://www.qgis.org/en/docs/index.html</a:t>
            </a:r>
            <a:r>
              <a:rPr lang="en-US" dirty="0"/>
              <a:t> and </a:t>
            </a:r>
            <a:r>
              <a:rPr lang="en-US" dirty="0">
                <a:hlinkClick r:id="rId4"/>
              </a:rPr>
              <a:t>https://www.qgistutorials.com/en/</a:t>
            </a:r>
            <a:r>
              <a:rPr lang="en-US" dirty="0"/>
              <a:t> </a:t>
            </a:r>
          </a:p>
        </p:txBody>
      </p:sp>
    </p:spTree>
    <p:extLst>
      <p:ext uri="{BB962C8B-B14F-4D97-AF65-F5344CB8AC3E}">
        <p14:creationId xmlns:p14="http://schemas.microsoft.com/office/powerpoint/2010/main" val="826615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D5D132-D1CE-B447-938B-0C090204C43A}"/>
              </a:ext>
            </a:extLst>
          </p:cNvPr>
          <p:cNvSpPr>
            <a:spLocks noGrp="1"/>
          </p:cNvSpPr>
          <p:nvPr>
            <p:ph type="title"/>
          </p:nvPr>
        </p:nvSpPr>
        <p:spPr>
          <a:xfrm>
            <a:off x="295125" y="643467"/>
            <a:ext cx="3363974" cy="1597315"/>
          </a:xfrm>
          <a:noFill/>
          <a:ln w="19050">
            <a:solidFill>
              <a:schemeClr val="bg1"/>
            </a:solidFill>
          </a:ln>
        </p:spPr>
        <p:txBody>
          <a:bodyPr wrap="square">
            <a:normAutofit/>
          </a:bodyPr>
          <a:lstStyle/>
          <a:p>
            <a:pPr algn="ctr"/>
            <a:r>
              <a:rPr lang="en-US" sz="2800" dirty="0">
                <a:solidFill>
                  <a:schemeClr val="bg1"/>
                </a:solidFill>
              </a:rPr>
              <a:t>Online Resources</a:t>
            </a:r>
          </a:p>
        </p:txBody>
      </p:sp>
      <p:sp>
        <p:nvSpPr>
          <p:cNvPr id="3" name="Content Placeholder 2">
            <a:extLst>
              <a:ext uri="{FF2B5EF4-FFF2-40B4-BE49-F238E27FC236}">
                <a16:creationId xmlns:a16="http://schemas.microsoft.com/office/drawing/2014/main" id="{CA8219DA-75E0-4149-829E-F031580E397C}"/>
              </a:ext>
            </a:extLst>
          </p:cNvPr>
          <p:cNvSpPr>
            <a:spLocks noGrp="1"/>
          </p:cNvSpPr>
          <p:nvPr>
            <p:ph idx="1"/>
          </p:nvPr>
        </p:nvSpPr>
        <p:spPr>
          <a:xfrm>
            <a:off x="295126" y="2638044"/>
            <a:ext cx="3363974" cy="3415622"/>
          </a:xfrm>
        </p:spPr>
        <p:txBody>
          <a:bodyPr>
            <a:normAutofit/>
          </a:bodyPr>
          <a:lstStyle/>
          <a:p>
            <a:r>
              <a:rPr lang="en-US" sz="2000" dirty="0">
                <a:solidFill>
                  <a:schemeClr val="bg1"/>
                </a:solidFill>
              </a:rPr>
              <a:t>Visit: </a:t>
            </a:r>
            <a:r>
              <a:rPr lang="en-US" sz="2000" dirty="0">
                <a:solidFill>
                  <a:schemeClr val="bg1"/>
                </a:solidFill>
                <a:hlinkClick r:id="rId2"/>
              </a:rPr>
              <a:t>https://github.com/abmgis/abmgis/tree/master/Chapter05-GIS</a:t>
            </a:r>
            <a:r>
              <a:rPr lang="en-US" sz="2000" dirty="0">
                <a:solidFill>
                  <a:schemeClr val="bg1"/>
                </a:solidFill>
              </a:rPr>
              <a:t>   for a selection of models to highlight core concepts introduced in this chapter along with a tutorial.</a:t>
            </a:r>
          </a:p>
          <a:p>
            <a:endParaRPr lang="en-US" sz="2000" dirty="0">
              <a:solidFill>
                <a:schemeClr val="bg1"/>
              </a:solidFill>
            </a:endParaRPr>
          </a:p>
          <a:p>
            <a:endParaRPr lang="en-US" sz="2000" dirty="0">
              <a:solidFill>
                <a:schemeClr val="bg1"/>
              </a:solidFill>
            </a:endParaRPr>
          </a:p>
        </p:txBody>
      </p:sp>
      <p:pic>
        <p:nvPicPr>
          <p:cNvPr id="7" name="Content Placeholder 4">
            <a:extLst>
              <a:ext uri="{FF2B5EF4-FFF2-40B4-BE49-F238E27FC236}">
                <a16:creationId xmlns:a16="http://schemas.microsoft.com/office/drawing/2014/main" id="{5480C9E0-59AB-0A46-9E0B-E158899FBCC3}"/>
              </a:ext>
            </a:extLst>
          </p:cNvPr>
          <p:cNvPicPr>
            <a:picLocks noChangeAspect="1"/>
          </p:cNvPicPr>
          <p:nvPr/>
        </p:nvPicPr>
        <p:blipFill>
          <a:blip r:embed="rId3"/>
          <a:stretch>
            <a:fillRect/>
          </a:stretch>
        </p:blipFill>
        <p:spPr>
          <a:xfrm>
            <a:off x="4077972" y="0"/>
            <a:ext cx="8213175" cy="6857999"/>
          </a:xfrm>
          <a:prstGeom prst="rect">
            <a:avLst/>
          </a:prstGeom>
        </p:spPr>
      </p:pic>
    </p:spTree>
    <p:extLst>
      <p:ext uri="{BB962C8B-B14F-4D97-AF65-F5344CB8AC3E}">
        <p14:creationId xmlns:p14="http://schemas.microsoft.com/office/powerpoint/2010/main" val="3461470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C578F-1A2D-8044-826D-BBA63371DC46}"/>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0F900AC-8ACD-6646-9D46-F69F5E911AD1}"/>
              </a:ext>
            </a:extLst>
          </p:cNvPr>
          <p:cNvSpPr>
            <a:spLocks noGrp="1"/>
          </p:cNvSpPr>
          <p:nvPr>
            <p:ph idx="1"/>
          </p:nvPr>
        </p:nvSpPr>
        <p:spPr>
          <a:xfrm>
            <a:off x="838200" y="2306184"/>
            <a:ext cx="10515600" cy="2245632"/>
          </a:xfrm>
        </p:spPr>
        <p:txBody>
          <a:bodyPr>
            <a:normAutofit/>
          </a:bodyPr>
          <a:lstStyle/>
          <a:p>
            <a:pPr marL="0" indent="0" algn="ctr">
              <a:buNone/>
            </a:pPr>
            <a:r>
              <a:rPr lang="en-US" sz="3600" i="1" dirty="0"/>
              <a:t>Whatever occurs, occurs in space and time. Therefore our perception of the world is inherently spatial and temporal: objects have a location, and events are embedded in a stream of time. (Wegener, 2000)</a:t>
            </a:r>
          </a:p>
        </p:txBody>
      </p:sp>
      <p:sp>
        <p:nvSpPr>
          <p:cNvPr id="4" name="TextBox 3">
            <a:extLst>
              <a:ext uri="{FF2B5EF4-FFF2-40B4-BE49-F238E27FC236}">
                <a16:creationId xmlns:a16="http://schemas.microsoft.com/office/drawing/2014/main" id="{21A164E3-40FF-7F45-9A75-79580F73AEA0}"/>
              </a:ext>
            </a:extLst>
          </p:cNvPr>
          <p:cNvSpPr txBox="1"/>
          <p:nvPr/>
        </p:nvSpPr>
        <p:spPr>
          <a:xfrm>
            <a:off x="304800" y="6220691"/>
            <a:ext cx="11665527" cy="646331"/>
          </a:xfrm>
          <a:prstGeom prst="rect">
            <a:avLst/>
          </a:prstGeom>
          <a:noFill/>
        </p:spPr>
        <p:txBody>
          <a:bodyPr wrap="square" rtlCol="0">
            <a:spAutoFit/>
          </a:bodyPr>
          <a:lstStyle/>
          <a:p>
            <a:r>
              <a:rPr lang="en-US" dirty="0"/>
              <a:t>Wegener, M. (2000). Spatial Models and GIS. In A. S. Fotheringham and M. Wegener (Eds</a:t>
            </a:r>
            <a:r>
              <a:rPr lang="en-US" i="1" dirty="0"/>
              <a:t>.), Spatial Models and GIS: New Potential and New Models</a:t>
            </a:r>
            <a:r>
              <a:rPr lang="en-US" dirty="0"/>
              <a:t>, pp. 3{20. London, UK: Taylor and Francis.</a:t>
            </a:r>
          </a:p>
        </p:txBody>
      </p:sp>
    </p:spTree>
    <p:extLst>
      <p:ext uri="{BB962C8B-B14F-4D97-AF65-F5344CB8AC3E}">
        <p14:creationId xmlns:p14="http://schemas.microsoft.com/office/powerpoint/2010/main" val="454993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5BE2A-7F54-C14A-886C-40EE362FD80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E7F9FB1E-2535-F644-A233-237343B34621}"/>
              </a:ext>
            </a:extLst>
          </p:cNvPr>
          <p:cNvSpPr>
            <a:spLocks noGrp="1"/>
          </p:cNvSpPr>
          <p:nvPr>
            <p:ph idx="1"/>
          </p:nvPr>
        </p:nvSpPr>
        <p:spPr/>
        <p:txBody>
          <a:bodyPr/>
          <a:lstStyle/>
          <a:p>
            <a:r>
              <a:rPr lang="en-US" dirty="0"/>
              <a:t>Longley </a:t>
            </a:r>
            <a:r>
              <a:rPr lang="en-US" i="1" dirty="0"/>
              <a:t>et al</a:t>
            </a:r>
            <a:r>
              <a:rPr lang="en-US" dirty="0"/>
              <a:t>. (2010) note that a geographical information system (GIS):</a:t>
            </a:r>
          </a:p>
          <a:p>
            <a:pPr lvl="1"/>
            <a:r>
              <a:rPr lang="en-US" dirty="0"/>
              <a:t> ‘</a:t>
            </a:r>
            <a:r>
              <a:rPr lang="en-US" i="1" dirty="0"/>
              <a:t>is concerned with the description, explanation and prediction of patterns and processes at geographic scales</a:t>
            </a:r>
            <a:r>
              <a:rPr lang="en-US" dirty="0"/>
              <a:t>’ and it’s a ‘</a:t>
            </a:r>
            <a:r>
              <a:rPr lang="en-US" i="1" dirty="0"/>
              <a:t>computer-based system for storing and processing geographic information’</a:t>
            </a:r>
            <a:r>
              <a:rPr lang="en-US" dirty="0"/>
              <a:t>. </a:t>
            </a:r>
          </a:p>
          <a:p>
            <a:r>
              <a:rPr lang="en-US" dirty="0"/>
              <a:t> GIS are used in all aspects of our daily lives</a:t>
            </a:r>
          </a:p>
          <a:p>
            <a:pPr lvl="1"/>
            <a:r>
              <a:rPr lang="en-US" dirty="0"/>
              <a:t>inventories on land use, identifying flood plains, deciding to where to place retail stores as well as in-vehicle navigation. </a:t>
            </a:r>
          </a:p>
          <a:p>
            <a:r>
              <a:rPr lang="en-US" dirty="0"/>
              <a:t>In simple terms, GIS allow us to store, organize, access and retrieve geographical information.</a:t>
            </a:r>
          </a:p>
        </p:txBody>
      </p:sp>
      <p:sp>
        <p:nvSpPr>
          <p:cNvPr id="4" name="TextBox 3">
            <a:extLst>
              <a:ext uri="{FF2B5EF4-FFF2-40B4-BE49-F238E27FC236}">
                <a16:creationId xmlns:a16="http://schemas.microsoft.com/office/drawing/2014/main" id="{299CF49D-D520-A24A-AFB4-956CBF1BA468}"/>
              </a:ext>
            </a:extLst>
          </p:cNvPr>
          <p:cNvSpPr txBox="1"/>
          <p:nvPr/>
        </p:nvSpPr>
        <p:spPr>
          <a:xfrm>
            <a:off x="720436" y="6169709"/>
            <a:ext cx="11069782" cy="646331"/>
          </a:xfrm>
          <a:prstGeom prst="rect">
            <a:avLst/>
          </a:prstGeom>
          <a:noFill/>
        </p:spPr>
        <p:txBody>
          <a:bodyPr wrap="square" rtlCol="0">
            <a:spAutoFit/>
          </a:bodyPr>
          <a:lstStyle/>
          <a:p>
            <a:r>
              <a:rPr lang="en-US" dirty="0"/>
              <a:t>Longley, P. A., M. F. Goodchild, D. J. Maguire, and D. W. </a:t>
            </a:r>
            <a:r>
              <a:rPr lang="en-US" dirty="0" err="1"/>
              <a:t>Rhind</a:t>
            </a:r>
            <a:r>
              <a:rPr lang="en-US" dirty="0"/>
              <a:t> (2010). </a:t>
            </a:r>
            <a:r>
              <a:rPr lang="en-US" i="1" dirty="0"/>
              <a:t>Geographical Information Systems and Science </a:t>
            </a:r>
            <a:r>
              <a:rPr lang="en-US" dirty="0"/>
              <a:t>(3rd Edition ed.). New York, NY: John Wiley &amp; Sons.</a:t>
            </a:r>
          </a:p>
        </p:txBody>
      </p:sp>
    </p:spTree>
    <p:extLst>
      <p:ext uri="{BB962C8B-B14F-4D97-AF65-F5344CB8AC3E}">
        <p14:creationId xmlns:p14="http://schemas.microsoft.com/office/powerpoint/2010/main" val="15015187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4E0CF-87E8-8448-A67C-04C75390FEB5}"/>
              </a:ext>
            </a:extLst>
          </p:cNvPr>
          <p:cNvSpPr>
            <a:spLocks noGrp="1"/>
          </p:cNvSpPr>
          <p:nvPr>
            <p:ph type="title"/>
          </p:nvPr>
        </p:nvSpPr>
        <p:spPr/>
        <p:txBody>
          <a:bodyPr/>
          <a:lstStyle/>
          <a:p>
            <a:r>
              <a:rPr lang="en-US" dirty="0"/>
              <a:t>A (Very Brief) History of GIS</a:t>
            </a:r>
          </a:p>
        </p:txBody>
      </p:sp>
      <p:sp>
        <p:nvSpPr>
          <p:cNvPr id="3" name="Content Placeholder 2">
            <a:extLst>
              <a:ext uri="{FF2B5EF4-FFF2-40B4-BE49-F238E27FC236}">
                <a16:creationId xmlns:a16="http://schemas.microsoft.com/office/drawing/2014/main" id="{AAFD3BA7-A43D-BF43-B912-1A814833C26A}"/>
              </a:ext>
            </a:extLst>
          </p:cNvPr>
          <p:cNvSpPr>
            <a:spLocks noGrp="1"/>
          </p:cNvSpPr>
          <p:nvPr>
            <p:ph idx="1"/>
          </p:nvPr>
        </p:nvSpPr>
        <p:spPr/>
        <p:txBody>
          <a:bodyPr/>
          <a:lstStyle/>
          <a:p>
            <a:r>
              <a:rPr lang="en-US" dirty="0"/>
              <a:t>Early attempts at digital mapping can be traced back to Harvard’s Computer Graphics Lab SYMAP (symbol or </a:t>
            </a:r>
            <a:r>
              <a:rPr lang="en-US" dirty="0" err="1"/>
              <a:t>synagraphic</a:t>
            </a:r>
            <a:r>
              <a:rPr lang="en-US" dirty="0"/>
              <a:t> mapping) project in late 1960s.</a:t>
            </a:r>
          </a:p>
          <a:p>
            <a:r>
              <a:rPr lang="en-US" dirty="0"/>
              <a:t>The first GIS was the Canada Geographic Information System (mid-1960s) for land-use management. </a:t>
            </a:r>
          </a:p>
          <a:p>
            <a:r>
              <a:rPr lang="en-US" dirty="0"/>
              <a:t>DIME (Dual Independent Map Encoding) program developed by the US Bureau of the Census (late 1960s). </a:t>
            </a:r>
          </a:p>
          <a:p>
            <a:pPr lvl="1"/>
            <a:r>
              <a:rPr lang="en-US" dirty="0"/>
              <a:t>Digitized all US streets in order to facilitate the georeferencing and aggregation of US census records.</a:t>
            </a:r>
          </a:p>
          <a:p>
            <a:r>
              <a:rPr lang="en-US" dirty="0"/>
              <a:t>ESRI’s ARC/INFO (1982)</a:t>
            </a:r>
          </a:p>
        </p:txBody>
      </p:sp>
    </p:spTree>
    <p:extLst>
      <p:ext uri="{BB962C8B-B14F-4D97-AF65-F5344CB8AC3E}">
        <p14:creationId xmlns:p14="http://schemas.microsoft.com/office/powerpoint/2010/main" val="3778403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2D344-9D95-6D49-BF3B-8117089A4F45}"/>
              </a:ext>
            </a:extLst>
          </p:cNvPr>
          <p:cNvSpPr>
            <a:spLocks noGrp="1"/>
          </p:cNvSpPr>
          <p:nvPr>
            <p:ph type="title"/>
          </p:nvPr>
        </p:nvSpPr>
        <p:spPr/>
        <p:txBody>
          <a:bodyPr/>
          <a:lstStyle/>
          <a:p>
            <a:r>
              <a:rPr lang="en-US" dirty="0"/>
              <a:t>Representing the World</a:t>
            </a:r>
          </a:p>
        </p:txBody>
      </p:sp>
      <p:sp>
        <p:nvSpPr>
          <p:cNvPr id="3" name="Content Placeholder 2">
            <a:extLst>
              <a:ext uri="{FF2B5EF4-FFF2-40B4-BE49-F238E27FC236}">
                <a16:creationId xmlns:a16="http://schemas.microsoft.com/office/drawing/2014/main" id="{1B7640F7-7D87-DF41-9541-B1D6A9E0287B}"/>
              </a:ext>
            </a:extLst>
          </p:cNvPr>
          <p:cNvSpPr>
            <a:spLocks noGrp="1"/>
          </p:cNvSpPr>
          <p:nvPr>
            <p:ph idx="1"/>
          </p:nvPr>
        </p:nvSpPr>
        <p:spPr/>
        <p:txBody>
          <a:bodyPr>
            <a:normAutofit fontScale="92500"/>
          </a:bodyPr>
          <a:lstStyle/>
          <a:p>
            <a:r>
              <a:rPr lang="en-US" dirty="0"/>
              <a:t>One of the central challenges with using a GIS centers around the question of how we represent the complexities of the world in digital form?</a:t>
            </a:r>
          </a:p>
          <a:p>
            <a:pPr lvl="1"/>
            <a:r>
              <a:rPr lang="en-US" dirty="0"/>
              <a:t>Specifically, geographic data that links place, time and attributes. </a:t>
            </a:r>
          </a:p>
          <a:p>
            <a:r>
              <a:rPr lang="en-US" dirty="0"/>
              <a:t>The most basic way of doing this is to deconstruct the world into two views: </a:t>
            </a:r>
            <a:r>
              <a:rPr lang="en-US" i="1" dirty="0"/>
              <a:t>fields</a:t>
            </a:r>
            <a:r>
              <a:rPr lang="en-US" dirty="0"/>
              <a:t> and </a:t>
            </a:r>
            <a:r>
              <a:rPr lang="en-US" i="1" dirty="0"/>
              <a:t>objects</a:t>
            </a:r>
            <a:r>
              <a:rPr lang="en-US" dirty="0"/>
              <a:t>.</a:t>
            </a:r>
          </a:p>
          <a:p>
            <a:pPr lvl="1"/>
            <a:r>
              <a:rPr lang="en-US" i="1" dirty="0"/>
              <a:t>Field-based </a:t>
            </a:r>
            <a:r>
              <a:rPr lang="en-US" dirty="0"/>
              <a:t>views of space represent geographic phenomena that have a value (distribution) everywhere within geographic space. </a:t>
            </a:r>
          </a:p>
          <a:p>
            <a:pPr lvl="2"/>
            <a:r>
              <a:rPr lang="en-US" dirty="0"/>
              <a:t>Either as c</a:t>
            </a:r>
            <a:r>
              <a:rPr lang="en-US" i="1" dirty="0"/>
              <a:t>ontinuous</a:t>
            </a:r>
            <a:r>
              <a:rPr lang="en-US" dirty="0"/>
              <a:t> (e.g. temperature, elevation, slope) or </a:t>
            </a:r>
            <a:r>
              <a:rPr lang="en-US" i="1" dirty="0"/>
              <a:t>discrete</a:t>
            </a:r>
            <a:r>
              <a:rPr lang="en-US" dirty="0"/>
              <a:t> (e.g. each cell as a specific class such as a specific land-cover class or soil type) representations.</a:t>
            </a:r>
          </a:p>
          <a:p>
            <a:pPr lvl="1"/>
            <a:r>
              <a:rPr lang="en-US" i="1" dirty="0"/>
              <a:t>Object-based</a:t>
            </a:r>
            <a:r>
              <a:rPr lang="en-US" dirty="0"/>
              <a:t> view of geographic space is one where space is filled with discrete identifiable units (e.g. houses, lampposts) with well-defined boundaries (e.g. land ownerships).</a:t>
            </a:r>
          </a:p>
        </p:txBody>
      </p:sp>
    </p:spTree>
    <p:extLst>
      <p:ext uri="{BB962C8B-B14F-4D97-AF65-F5344CB8AC3E}">
        <p14:creationId xmlns:p14="http://schemas.microsoft.com/office/powerpoint/2010/main" val="4279462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DC422-5A0B-E846-8B5D-FF794E06264E}"/>
              </a:ext>
            </a:extLst>
          </p:cNvPr>
          <p:cNvSpPr>
            <a:spLocks noGrp="1"/>
          </p:cNvSpPr>
          <p:nvPr>
            <p:ph type="title"/>
          </p:nvPr>
        </p:nvSpPr>
        <p:spPr/>
        <p:txBody>
          <a:bodyPr/>
          <a:lstStyle/>
          <a:p>
            <a:r>
              <a:rPr lang="en-US" dirty="0"/>
              <a:t>Representation: Vector &amp; Raster Data Models</a:t>
            </a:r>
          </a:p>
        </p:txBody>
      </p:sp>
      <p:sp>
        <p:nvSpPr>
          <p:cNvPr id="4" name="TextBox 3">
            <a:extLst>
              <a:ext uri="{FF2B5EF4-FFF2-40B4-BE49-F238E27FC236}">
                <a16:creationId xmlns:a16="http://schemas.microsoft.com/office/drawing/2014/main" id="{65B18369-B5BB-E94C-A72A-5EDB02E343C3}"/>
              </a:ext>
            </a:extLst>
          </p:cNvPr>
          <p:cNvSpPr txBox="1"/>
          <p:nvPr/>
        </p:nvSpPr>
        <p:spPr>
          <a:xfrm>
            <a:off x="701458" y="6350696"/>
            <a:ext cx="11633185" cy="369332"/>
          </a:xfrm>
          <a:prstGeom prst="rect">
            <a:avLst/>
          </a:prstGeom>
          <a:noFill/>
        </p:spPr>
        <p:txBody>
          <a:bodyPr wrap="none" rtlCol="0">
            <a:spAutoFit/>
          </a:bodyPr>
          <a:lstStyle/>
          <a:p>
            <a:r>
              <a:rPr lang="en-US" dirty="0"/>
              <a:t>Figure 5.1: An Example of a Vector (A) and Raster (B) of Wards (administrative units) in the Greater London Authority area.</a:t>
            </a:r>
          </a:p>
        </p:txBody>
      </p:sp>
      <p:pic>
        <p:nvPicPr>
          <p:cNvPr id="10" name="Content Placeholder 9">
            <a:extLst>
              <a:ext uri="{FF2B5EF4-FFF2-40B4-BE49-F238E27FC236}">
                <a16:creationId xmlns:a16="http://schemas.microsoft.com/office/drawing/2014/main" id="{7E35321B-27A6-ED4C-B881-472B4F2488AD}"/>
              </a:ext>
            </a:extLst>
          </p:cNvPr>
          <p:cNvPicPr>
            <a:picLocks noGrp="1" noChangeAspect="1"/>
          </p:cNvPicPr>
          <p:nvPr>
            <p:ph idx="1"/>
          </p:nvPr>
        </p:nvPicPr>
        <p:blipFill>
          <a:blip r:embed="rId2"/>
          <a:stretch>
            <a:fillRect/>
          </a:stretch>
        </p:blipFill>
        <p:spPr>
          <a:xfrm>
            <a:off x="1101231" y="1825625"/>
            <a:ext cx="9989537" cy="4351338"/>
          </a:xfrm>
        </p:spPr>
      </p:pic>
    </p:spTree>
    <p:extLst>
      <p:ext uri="{BB962C8B-B14F-4D97-AF65-F5344CB8AC3E}">
        <p14:creationId xmlns:p14="http://schemas.microsoft.com/office/powerpoint/2010/main" val="12117331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DDA31-46C3-C14C-ACC5-045235E16766}"/>
              </a:ext>
            </a:extLst>
          </p:cNvPr>
          <p:cNvSpPr>
            <a:spLocks noGrp="1"/>
          </p:cNvSpPr>
          <p:nvPr>
            <p:ph type="title"/>
          </p:nvPr>
        </p:nvSpPr>
        <p:spPr/>
        <p:txBody>
          <a:bodyPr/>
          <a:lstStyle/>
          <a:p>
            <a:r>
              <a:rPr lang="en-US" dirty="0"/>
              <a:t>Raster Data</a:t>
            </a:r>
          </a:p>
        </p:txBody>
      </p:sp>
      <p:pic>
        <p:nvPicPr>
          <p:cNvPr id="5" name="Content Placeholder 4">
            <a:extLst>
              <a:ext uri="{FF2B5EF4-FFF2-40B4-BE49-F238E27FC236}">
                <a16:creationId xmlns:a16="http://schemas.microsoft.com/office/drawing/2014/main" id="{3AA521E7-E9A2-AE42-B443-09C086211A3C}"/>
              </a:ext>
            </a:extLst>
          </p:cNvPr>
          <p:cNvPicPr>
            <a:picLocks noGrp="1" noChangeAspect="1"/>
          </p:cNvPicPr>
          <p:nvPr>
            <p:ph idx="1"/>
          </p:nvPr>
        </p:nvPicPr>
        <p:blipFill>
          <a:blip r:embed="rId3"/>
          <a:stretch>
            <a:fillRect/>
          </a:stretch>
        </p:blipFill>
        <p:spPr>
          <a:xfrm>
            <a:off x="6609803" y="1747894"/>
            <a:ext cx="5243083" cy="3362212"/>
          </a:xfrm>
        </p:spPr>
      </p:pic>
      <p:sp>
        <p:nvSpPr>
          <p:cNvPr id="6" name="TextBox 5">
            <a:extLst>
              <a:ext uri="{FF2B5EF4-FFF2-40B4-BE49-F238E27FC236}">
                <a16:creationId xmlns:a16="http://schemas.microsoft.com/office/drawing/2014/main" id="{A7665A60-6D16-D84C-A2CB-65C7CF3A4DAE}"/>
              </a:ext>
            </a:extLst>
          </p:cNvPr>
          <p:cNvSpPr txBox="1"/>
          <p:nvPr/>
        </p:nvSpPr>
        <p:spPr>
          <a:xfrm>
            <a:off x="6770871" y="5167312"/>
            <a:ext cx="5243083" cy="923330"/>
          </a:xfrm>
          <a:prstGeom prst="rect">
            <a:avLst/>
          </a:prstGeom>
          <a:noFill/>
        </p:spPr>
        <p:txBody>
          <a:bodyPr wrap="square" rtlCol="0">
            <a:spAutoFit/>
          </a:bodyPr>
          <a:lstStyle/>
          <a:p>
            <a:r>
              <a:rPr lang="en-US" dirty="0"/>
              <a:t>Figure 5.2: An Example of reading in a raster data and creating a landscape. (A) the original ASCII file from a GIS. (B): the resulting space created in NetLogo.</a:t>
            </a:r>
          </a:p>
        </p:txBody>
      </p:sp>
      <p:sp>
        <p:nvSpPr>
          <p:cNvPr id="3" name="TextBox 2">
            <a:extLst>
              <a:ext uri="{FF2B5EF4-FFF2-40B4-BE49-F238E27FC236}">
                <a16:creationId xmlns:a16="http://schemas.microsoft.com/office/drawing/2014/main" id="{002C6BB0-A063-7C45-BA86-BC3328693876}"/>
              </a:ext>
            </a:extLst>
          </p:cNvPr>
          <p:cNvSpPr txBox="1"/>
          <p:nvPr/>
        </p:nvSpPr>
        <p:spPr>
          <a:xfrm>
            <a:off x="7295655" y="365125"/>
            <a:ext cx="3871381" cy="369332"/>
          </a:xfrm>
          <a:prstGeom prst="rect">
            <a:avLst/>
          </a:prstGeom>
          <a:noFill/>
        </p:spPr>
        <p:txBody>
          <a:bodyPr wrap="none" rtlCol="0">
            <a:spAutoFit/>
          </a:bodyPr>
          <a:lstStyle/>
          <a:p>
            <a:r>
              <a:rPr lang="en-US" dirty="0"/>
              <a:t>For the Model see </a:t>
            </a:r>
            <a:r>
              <a:rPr lang="en-US" dirty="0" err="1">
                <a:hlinkClick r:id="rId4"/>
              </a:rPr>
              <a:t>ImportRasterSample</a:t>
            </a:r>
            <a:endParaRPr lang="en-US" dirty="0"/>
          </a:p>
        </p:txBody>
      </p:sp>
      <p:sp>
        <p:nvSpPr>
          <p:cNvPr id="7" name="Content Placeholder 2">
            <a:extLst>
              <a:ext uri="{FF2B5EF4-FFF2-40B4-BE49-F238E27FC236}">
                <a16:creationId xmlns:a16="http://schemas.microsoft.com/office/drawing/2014/main" id="{9DB14E7A-FC6A-E14F-ACB4-3D3CF42DBAEF}"/>
              </a:ext>
            </a:extLst>
          </p:cNvPr>
          <p:cNvSpPr txBox="1">
            <a:spLocks/>
          </p:cNvSpPr>
          <p:nvPr/>
        </p:nvSpPr>
        <p:spPr>
          <a:xfrm>
            <a:off x="581891" y="1825625"/>
            <a:ext cx="551410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raster data model uses an array of cells (typically square) to represent real-world objects. All geographic variation is then expressed by assigning properties or attributes to these cells. </a:t>
            </a:r>
          </a:p>
          <a:p>
            <a:r>
              <a:rPr lang="en-US" dirty="0"/>
              <a:t>Typical metadata includes the geographical coordinates of the upper left-hand corner of the grid, the cell size, the number of row and column elements, and the projection.</a:t>
            </a:r>
          </a:p>
        </p:txBody>
      </p:sp>
    </p:spTree>
    <p:extLst>
      <p:ext uri="{BB962C8B-B14F-4D97-AF65-F5344CB8AC3E}">
        <p14:creationId xmlns:p14="http://schemas.microsoft.com/office/powerpoint/2010/main" val="11433796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9D4A3-51A9-6E44-A568-493F0C31A95E}"/>
              </a:ext>
            </a:extLst>
          </p:cNvPr>
          <p:cNvSpPr>
            <a:spLocks noGrp="1"/>
          </p:cNvSpPr>
          <p:nvPr>
            <p:ph type="title"/>
          </p:nvPr>
        </p:nvSpPr>
        <p:spPr/>
        <p:txBody>
          <a:bodyPr/>
          <a:lstStyle/>
          <a:p>
            <a:r>
              <a:rPr lang="en-US" dirty="0"/>
              <a:t>Vector Data</a:t>
            </a:r>
          </a:p>
        </p:txBody>
      </p:sp>
      <p:pic>
        <p:nvPicPr>
          <p:cNvPr id="6" name="Content Placeholder 5">
            <a:extLst>
              <a:ext uri="{FF2B5EF4-FFF2-40B4-BE49-F238E27FC236}">
                <a16:creationId xmlns:a16="http://schemas.microsoft.com/office/drawing/2014/main" id="{68FC4335-2B91-5F40-9655-795F7B5497DA}"/>
              </a:ext>
            </a:extLst>
          </p:cNvPr>
          <p:cNvPicPr>
            <a:picLocks noGrp="1" noChangeAspect="1"/>
          </p:cNvPicPr>
          <p:nvPr>
            <p:ph idx="1"/>
          </p:nvPr>
        </p:nvPicPr>
        <p:blipFill>
          <a:blip r:embed="rId2"/>
          <a:stretch>
            <a:fillRect/>
          </a:stretch>
        </p:blipFill>
        <p:spPr>
          <a:xfrm>
            <a:off x="5558070" y="1402428"/>
            <a:ext cx="6434667" cy="4384914"/>
          </a:xfrm>
        </p:spPr>
      </p:pic>
      <p:sp>
        <p:nvSpPr>
          <p:cNvPr id="4" name="TextBox 3">
            <a:extLst>
              <a:ext uri="{FF2B5EF4-FFF2-40B4-BE49-F238E27FC236}">
                <a16:creationId xmlns:a16="http://schemas.microsoft.com/office/drawing/2014/main" id="{90C703E6-D7C0-6748-963D-3829715894AD}"/>
              </a:ext>
            </a:extLst>
          </p:cNvPr>
          <p:cNvSpPr txBox="1"/>
          <p:nvPr/>
        </p:nvSpPr>
        <p:spPr>
          <a:xfrm>
            <a:off x="838200" y="6075602"/>
            <a:ext cx="10320867" cy="646331"/>
          </a:xfrm>
          <a:prstGeom prst="rect">
            <a:avLst/>
          </a:prstGeom>
          <a:noFill/>
        </p:spPr>
        <p:txBody>
          <a:bodyPr wrap="square" rtlCol="0">
            <a:spAutoFit/>
          </a:bodyPr>
          <a:lstStyle/>
          <a:p>
            <a:r>
              <a:rPr lang="en-US" dirty="0"/>
              <a:t>Figure 5.3: The basic building blocks of vector data: Points, lines and polygons. Different types of objects can be combined to represent geometric properties of an area.</a:t>
            </a:r>
          </a:p>
        </p:txBody>
      </p:sp>
      <p:sp>
        <p:nvSpPr>
          <p:cNvPr id="7" name="Content Placeholder 2">
            <a:extLst>
              <a:ext uri="{FF2B5EF4-FFF2-40B4-BE49-F238E27FC236}">
                <a16:creationId xmlns:a16="http://schemas.microsoft.com/office/drawing/2014/main" id="{977FCFDC-7590-1D45-98EB-09B908FB0292}"/>
              </a:ext>
            </a:extLst>
          </p:cNvPr>
          <p:cNvSpPr txBox="1">
            <a:spLocks/>
          </p:cNvSpPr>
          <p:nvPr/>
        </p:nvSpPr>
        <p:spPr>
          <a:xfrm>
            <a:off x="561753" y="1549520"/>
            <a:ext cx="4180367" cy="466725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vector data model is used to represent discrete objects with well-defined boundaries. The vector representation allows for variable resolution of objects.</a:t>
            </a:r>
          </a:p>
          <a:p>
            <a:r>
              <a:rPr lang="en-US" dirty="0"/>
              <a:t>Within the vector data model, each object is first classed as a geometric type: in the two-dimensional case, these are </a:t>
            </a:r>
            <a:r>
              <a:rPr lang="en-US" i="1" dirty="0"/>
              <a:t>points</a:t>
            </a:r>
            <a:r>
              <a:rPr lang="en-US" dirty="0"/>
              <a:t>, </a:t>
            </a:r>
            <a:r>
              <a:rPr lang="en-US" i="1" dirty="0"/>
              <a:t>lines</a:t>
            </a:r>
            <a:r>
              <a:rPr lang="en-US" dirty="0"/>
              <a:t> or </a:t>
            </a:r>
            <a:r>
              <a:rPr lang="en-US" i="1" dirty="0"/>
              <a:t>areas</a:t>
            </a:r>
            <a:r>
              <a:rPr lang="en-US" dirty="0"/>
              <a:t> (polygons)</a:t>
            </a:r>
          </a:p>
        </p:txBody>
      </p:sp>
    </p:spTree>
    <p:extLst>
      <p:ext uri="{BB962C8B-B14F-4D97-AF65-F5344CB8AC3E}">
        <p14:creationId xmlns:p14="http://schemas.microsoft.com/office/powerpoint/2010/main" val="4259067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378</TotalTime>
  <Words>2230</Words>
  <Application>Microsoft Macintosh PowerPoint</Application>
  <PresentationFormat>Widescreen</PresentationFormat>
  <Paragraphs>113</Paragraphs>
  <Slides>27</Slides>
  <Notes>5</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Chapter 5</vt:lpstr>
      <vt:lpstr>Learning Objectives</vt:lpstr>
      <vt:lpstr>Introduction</vt:lpstr>
      <vt:lpstr>Introduction</vt:lpstr>
      <vt:lpstr>A (Very Brief) History of GIS</vt:lpstr>
      <vt:lpstr>Representing the World</vt:lpstr>
      <vt:lpstr>Representation: Vector &amp; Raster Data Models</vt:lpstr>
      <vt:lpstr>Raster Data</vt:lpstr>
      <vt:lpstr>Vector Data</vt:lpstr>
      <vt:lpstr>PowerPoint Presentation</vt:lpstr>
      <vt:lpstr>Time in GIS</vt:lpstr>
      <vt:lpstr>GIS Software</vt:lpstr>
      <vt:lpstr>Using GeoDa to create a .GAL file  </vt:lpstr>
      <vt:lpstr>Sources of Geographic Data</vt:lpstr>
      <vt:lpstr>Volunteered and Ambient Geographical Information</vt:lpstr>
      <vt:lpstr>Representative examples of VGI</vt:lpstr>
      <vt:lpstr>GeoSocial Analysis</vt:lpstr>
      <vt:lpstr>Deriving Information from Social Media (Twitter)</vt:lpstr>
      <vt:lpstr>Visualizing Results</vt:lpstr>
      <vt:lpstr>Map Types</vt:lpstr>
      <vt:lpstr>Map Types: Example of A dot Density Map</vt:lpstr>
      <vt:lpstr>Map Types (continued)</vt:lpstr>
      <vt:lpstr>Map Elements</vt:lpstr>
      <vt:lpstr>Discussion</vt:lpstr>
      <vt:lpstr>Summary</vt:lpstr>
      <vt:lpstr>Further Reading</vt:lpstr>
      <vt:lpstr>Online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5</dc:title>
  <dc:creator>Microsoft Office User</dc:creator>
  <cp:lastModifiedBy>Andrew T Crooks</cp:lastModifiedBy>
  <cp:revision>27</cp:revision>
  <dcterms:created xsi:type="dcterms:W3CDTF">2019-01-15T21:14:25Z</dcterms:created>
  <dcterms:modified xsi:type="dcterms:W3CDTF">2020-01-23T02:19:59Z</dcterms:modified>
</cp:coreProperties>
</file>